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71" r:id="rId3"/>
    <p:sldId id="267" r:id="rId4"/>
    <p:sldId id="268" r:id="rId5"/>
    <p:sldId id="259" r:id="rId6"/>
    <p:sldId id="262" r:id="rId7"/>
    <p:sldId id="263" r:id="rId8"/>
    <p:sldId id="257" r:id="rId9"/>
    <p:sldId id="258" r:id="rId10"/>
    <p:sldId id="260" r:id="rId11"/>
    <p:sldId id="261" r:id="rId12"/>
    <p:sldId id="264" r:id="rId13"/>
    <p:sldId id="265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URCELOT Jimmy" initials="P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734" autoAdjust="0"/>
    <p:restoredTop sz="96833" autoAdjust="0"/>
  </p:normalViewPr>
  <p:slideViewPr>
    <p:cSldViewPr>
      <p:cViewPr>
        <p:scale>
          <a:sx n="50" d="100"/>
          <a:sy n="50" d="100"/>
        </p:scale>
        <p:origin x="-642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BA310-5EE7-4FF6-8B67-AD7A8EAB2919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11DA1-BFFF-47CB-8937-97733460BA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11DA1-BFFF-47CB-8937-97733460BA8B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AC5F-863C-4B4E-9E56-B5E9144CA082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762C-906D-4CD3-932F-B8002B078B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AC5F-863C-4B4E-9E56-B5E9144CA082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762C-906D-4CD3-932F-B8002B078B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AC5F-863C-4B4E-9E56-B5E9144CA082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762C-906D-4CD3-932F-B8002B078B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AC5F-863C-4B4E-9E56-B5E9144CA082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762C-906D-4CD3-932F-B8002B078B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AC5F-863C-4B4E-9E56-B5E9144CA082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762C-906D-4CD3-932F-B8002B078B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AC5F-863C-4B4E-9E56-B5E9144CA082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762C-906D-4CD3-932F-B8002B078B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AC5F-863C-4B4E-9E56-B5E9144CA082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762C-906D-4CD3-932F-B8002B078B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AC5F-863C-4B4E-9E56-B5E9144CA082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762C-906D-4CD3-932F-B8002B078B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AC5F-863C-4B4E-9E56-B5E9144CA082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762C-906D-4CD3-932F-B8002B078B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AC5F-863C-4B4E-9E56-B5E9144CA082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762C-906D-4CD3-932F-B8002B078B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AC5F-863C-4B4E-9E56-B5E9144CA082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762C-906D-4CD3-932F-B8002B078B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EAC5F-863C-4B4E-9E56-B5E9144CA082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4762C-906D-4CD3-932F-B8002B078B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adosiplace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5656" y="980728"/>
            <a:ext cx="6074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HUMANISME ET RENAISSANCE</a:t>
            </a:r>
            <a:endParaRPr lang="fr-FR" sz="3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3284984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A  travers l’exemple d’un tableau de </a:t>
            </a:r>
            <a:r>
              <a:rPr lang="fr-FR" dirty="0" err="1" smtClean="0"/>
              <a:t>Vittore</a:t>
            </a:r>
            <a:r>
              <a:rPr lang="fr-FR" dirty="0" smtClean="0"/>
              <a:t> Carpaccio(1455-1526), « La vision de Saint Augustin » de 1502-1507, Huile sur toile, 144x208 cm. Venise, « </a:t>
            </a:r>
            <a:r>
              <a:rPr lang="fr-FR" dirty="0" err="1" smtClean="0"/>
              <a:t>Scuola</a:t>
            </a:r>
            <a:r>
              <a:rPr lang="fr-FR" dirty="0" smtClean="0"/>
              <a:t> di San-Giorgio-</a:t>
            </a:r>
            <a:r>
              <a:rPr lang="fr-FR" dirty="0" err="1" smtClean="0"/>
              <a:t>degli</a:t>
            </a:r>
            <a:r>
              <a:rPr lang="fr-FR" dirty="0" smtClean="0"/>
              <a:t>- -</a:t>
            </a:r>
            <a:r>
              <a:rPr lang="fr-FR" dirty="0" err="1" smtClean="0"/>
              <a:t>Schiavoni</a:t>
            </a:r>
            <a:r>
              <a:rPr lang="fr-FR" dirty="0" smtClean="0"/>
              <a:t> » (Eglise de Saint-Georges-des-Esclavons ).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483768" y="2132856"/>
            <a:ext cx="4015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Qu’est-ce qu’un humaniste ?</a:t>
            </a:r>
          </a:p>
          <a:p>
            <a:r>
              <a:rPr lang="fr-FR" sz="2400" b="1" dirty="0" smtClean="0"/>
              <a:t>Qu’est-ce que la renaissance ?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5373216"/>
            <a:ext cx="52100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Sources :</a:t>
            </a:r>
          </a:p>
          <a:p>
            <a:r>
              <a:rPr lang="fr-FR" sz="1000" dirty="0" smtClean="0"/>
              <a:t> </a:t>
            </a:r>
            <a:r>
              <a:rPr lang="fr-FR" sz="1000" dirty="0" smtClean="0">
                <a:hlinkClick r:id="rId2"/>
              </a:rPr>
              <a:t>www.paradosiplace.com</a:t>
            </a:r>
            <a:endParaRPr lang="fr-FR" sz="1000" dirty="0" smtClean="0"/>
          </a:p>
          <a:p>
            <a:r>
              <a:rPr lang="fr-FR" sz="1000" dirty="0" smtClean="0"/>
              <a:t>Humanisme74.edus74.ac-grenoble.fr</a:t>
            </a:r>
          </a:p>
          <a:p>
            <a:r>
              <a:rPr lang="fr-FR" sz="1000" dirty="0" smtClean="0"/>
              <a:t>Laurent </a:t>
            </a:r>
            <a:r>
              <a:rPr lang="fr-FR" sz="1000" dirty="0" err="1" smtClean="0"/>
              <a:t>Bolard</a:t>
            </a:r>
            <a:r>
              <a:rPr lang="fr-FR" sz="1000" dirty="0" smtClean="0"/>
              <a:t>, « Augustin du songe à la lumière. Sur la vision de Saint Augustin, de Carpaccio », </a:t>
            </a:r>
          </a:p>
          <a:p>
            <a:r>
              <a:rPr lang="fr-FR" sz="1000" dirty="0" smtClean="0"/>
              <a:t>Revue de l’histoire des religions, Février 2005, Armand Colin.</a:t>
            </a:r>
          </a:p>
          <a:p>
            <a:r>
              <a:rPr lang="fr-FR" sz="1000" dirty="0" smtClean="0"/>
              <a:t>Source : Extrait  p17 , Magnard, Seconde Bac Professionnelle, avril 2009.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annedImage.jpg"/>
          <p:cNvPicPr>
            <a:picLocks noChangeAspect="1"/>
          </p:cNvPicPr>
          <p:nvPr/>
        </p:nvPicPr>
        <p:blipFill>
          <a:blip r:embed="rId2" cstate="print"/>
          <a:srcRect l="1575" t="2429" r="63387" b="28377"/>
          <a:stretch>
            <a:fillRect/>
          </a:stretch>
        </p:blipFill>
        <p:spPr>
          <a:xfrm>
            <a:off x="683924" y="404664"/>
            <a:ext cx="4320124" cy="60309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9926" y="4362868"/>
            <a:ext cx="1231240" cy="1792394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Parallélogramme 3"/>
          <p:cNvSpPr/>
          <p:nvPr/>
        </p:nvSpPr>
        <p:spPr>
          <a:xfrm rot="5643707">
            <a:off x="1208216" y="1007325"/>
            <a:ext cx="1265111" cy="2314407"/>
          </a:xfrm>
          <a:prstGeom prst="parallelogram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Parallélogramme 4"/>
          <p:cNvSpPr/>
          <p:nvPr/>
        </p:nvSpPr>
        <p:spPr>
          <a:xfrm rot="5643707">
            <a:off x="1370226" y="2163090"/>
            <a:ext cx="1044430" cy="2314407"/>
          </a:xfrm>
          <a:prstGeom prst="parallelogram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377261" y="2943889"/>
            <a:ext cx="1385145" cy="1565231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059832" y="2348880"/>
            <a:ext cx="2304256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555776" y="3356992"/>
            <a:ext cx="2808312" cy="93610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436096" y="2132856"/>
            <a:ext cx="1408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Etagère de livres</a:t>
            </a:r>
            <a:endParaRPr lang="fr-FR" sz="1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364088" y="4077072"/>
            <a:ext cx="3200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Collection : Statuettes (bronzes romains)</a:t>
            </a:r>
          </a:p>
          <a:p>
            <a:r>
              <a:rPr lang="fr-FR" sz="1400" b="1" dirty="0" smtClean="0"/>
              <a:t>/Poterie</a:t>
            </a:r>
            <a:endParaRPr lang="fr-FR" sz="1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2483768" y="5733256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Lutrin</a:t>
            </a:r>
            <a:r>
              <a:rPr lang="fr-FR" sz="2000" b="1" dirty="0" smtClean="0">
                <a:hlinkClick r:id="rId3" action="ppaction://hlinksldjump"/>
              </a:rPr>
              <a:t>*</a:t>
            </a:r>
            <a:endParaRPr lang="fr-FR" sz="2000" b="1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4139952" y="3501008"/>
            <a:ext cx="1368152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508104" y="3068960"/>
            <a:ext cx="22817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Une pièce à l’arrière avec un</a:t>
            </a:r>
          </a:p>
          <a:p>
            <a:r>
              <a:rPr lang="fr-FR" sz="1400" b="1" dirty="0" smtClean="0"/>
              <a:t>bureau d’étude et sa propre</a:t>
            </a:r>
          </a:p>
          <a:p>
            <a:r>
              <a:rPr lang="fr-FR" sz="1400" b="1" dirty="0" smtClean="0"/>
              <a:t>Lumière (astrolabe</a:t>
            </a:r>
            <a:r>
              <a:rPr lang="fr-FR" sz="1400" b="1" dirty="0" smtClean="0">
                <a:hlinkClick r:id="rId3" action="ppaction://hlinksldjump"/>
              </a:rPr>
              <a:t>*</a:t>
            </a:r>
            <a:r>
              <a:rPr lang="fr-FR" sz="1400" b="1" dirty="0" smtClean="0"/>
              <a:t>, livres)</a:t>
            </a:r>
            <a:endParaRPr lang="fr-FR" sz="1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5148064" y="188640"/>
            <a:ext cx="3670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Un espace de travail intellectuel</a:t>
            </a:r>
          </a:p>
          <a:p>
            <a:r>
              <a:rPr lang="fr-FR" sz="2000" b="1" dirty="0" smtClean="0"/>
              <a:t>(</a:t>
            </a:r>
            <a:r>
              <a:rPr lang="fr-FR" sz="2000" b="1" dirty="0" err="1" smtClean="0"/>
              <a:t>studiolo</a:t>
            </a:r>
            <a:r>
              <a:rPr lang="fr-FR" sz="2000" b="1" dirty="0" smtClean="0"/>
              <a:t>)</a:t>
            </a:r>
            <a:endParaRPr lang="fr-FR" sz="2000" b="1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1331640" y="5013176"/>
            <a:ext cx="4968552" cy="21602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300192" y="5013176"/>
            <a:ext cx="2108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La chaise en face du lutrin</a:t>
            </a:r>
            <a:endParaRPr lang="fr-FR" sz="1400" b="1" dirty="0"/>
          </a:p>
        </p:txBody>
      </p:sp>
      <p:sp>
        <p:nvSpPr>
          <p:cNvPr id="25" name="Rectangle 24"/>
          <p:cNvSpPr/>
          <p:nvPr/>
        </p:nvSpPr>
        <p:spPr>
          <a:xfrm>
            <a:off x="683568" y="4293096"/>
            <a:ext cx="1008112" cy="1728192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1979712" y="4869160"/>
            <a:ext cx="648072" cy="792088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2483768" y="5445224"/>
            <a:ext cx="3312368" cy="43204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796136" y="5733256"/>
            <a:ext cx="1558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Livres posés au sol</a:t>
            </a:r>
            <a:endParaRPr lang="fr-FR" sz="14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5580112" y="6237312"/>
            <a:ext cx="3052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Référence à l’antiquité</a:t>
            </a:r>
            <a:endParaRPr lang="fr-FR" sz="2400" b="1" dirty="0"/>
          </a:p>
        </p:txBody>
      </p:sp>
      <p:sp>
        <p:nvSpPr>
          <p:cNvPr id="34" name="Flèche gauche 33">
            <a:hlinkClick r:id="rId4" action="ppaction://hlinksldjump"/>
          </p:cNvPr>
          <p:cNvSpPr/>
          <p:nvPr/>
        </p:nvSpPr>
        <p:spPr>
          <a:xfrm>
            <a:off x="1043608" y="63733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4 0.00832 L 0.02223 -0.7361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5" grpId="0"/>
      <p:bldP spid="16" grpId="0"/>
      <p:bldP spid="17" grpId="0"/>
      <p:bldP spid="20" grpId="0"/>
      <p:bldP spid="24" grpId="0"/>
      <p:bldP spid="25" grpId="0" animBg="1"/>
      <p:bldP spid="28" grpId="0" animBg="1"/>
      <p:bldP spid="31" grpId="1"/>
      <p:bldP spid="32" grpId="0"/>
      <p:bldP spid="3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7307" y="332656"/>
            <a:ext cx="852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La mitre </a:t>
            </a:r>
            <a:r>
              <a:rPr lang="fr-FR" dirty="0" smtClean="0"/>
              <a:t>: Coiffure haute et conique portée par les évêques, les abbés, lorsqu’ils officient.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83568" y="908720"/>
            <a:ext cx="507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Une crosse</a:t>
            </a:r>
            <a:r>
              <a:rPr lang="fr-FR" dirty="0" smtClean="0"/>
              <a:t> :  Bâton recourbé utilisé par les évêques.</a:t>
            </a:r>
            <a:endParaRPr lang="fr-FR" dirty="0"/>
          </a:p>
        </p:txBody>
      </p:sp>
      <p:sp>
        <p:nvSpPr>
          <p:cNvPr id="4" name="Flèche gauche 3">
            <a:hlinkClick r:id="rId2" action="ppaction://hlinksldjump"/>
          </p:cNvPr>
          <p:cNvSpPr/>
          <p:nvPr/>
        </p:nvSpPr>
        <p:spPr>
          <a:xfrm>
            <a:off x="467544" y="548680"/>
            <a:ext cx="158417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gauche 4">
            <a:hlinkClick r:id="rId2" action="ppaction://hlinksldjump"/>
          </p:cNvPr>
          <p:cNvSpPr/>
          <p:nvPr/>
        </p:nvSpPr>
        <p:spPr>
          <a:xfrm>
            <a:off x="467544" y="1268760"/>
            <a:ext cx="151216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17242" y="1772816"/>
            <a:ext cx="8526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lutrin </a:t>
            </a:r>
            <a:r>
              <a:rPr lang="fr-FR" dirty="0" smtClean="0"/>
              <a:t>: petit meuble pour lire un livre volumineux ou précieux ( surtout au cours d’une</a:t>
            </a:r>
          </a:p>
          <a:p>
            <a:r>
              <a:rPr lang="fr-FR" dirty="0" smtClean="0"/>
              <a:t>cérémonie religieuse).</a:t>
            </a:r>
            <a:endParaRPr lang="fr-FR" dirty="0"/>
          </a:p>
        </p:txBody>
      </p:sp>
      <p:sp>
        <p:nvSpPr>
          <p:cNvPr id="7" name="Flèche gauche 6">
            <a:hlinkClick r:id="rId3" action="ppaction://hlinksldjump"/>
          </p:cNvPr>
          <p:cNvSpPr/>
          <p:nvPr/>
        </p:nvSpPr>
        <p:spPr>
          <a:xfrm>
            <a:off x="539552" y="2348880"/>
            <a:ext cx="151216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39552" y="2780928"/>
            <a:ext cx="8450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Un astrolabe </a:t>
            </a:r>
            <a:r>
              <a:rPr lang="fr-FR" dirty="0" smtClean="0"/>
              <a:t>: Instrument qui permet de déterminer la latitude d’un lieu en observant la</a:t>
            </a:r>
          </a:p>
          <a:p>
            <a:r>
              <a:rPr lang="fr-FR" dirty="0" smtClean="0"/>
              <a:t>hauteur des lieux.</a:t>
            </a:r>
            <a:endParaRPr lang="fr-FR" dirty="0"/>
          </a:p>
        </p:txBody>
      </p:sp>
      <p:sp>
        <p:nvSpPr>
          <p:cNvPr id="9" name="Flèche gauche 8">
            <a:hlinkClick r:id="rId3" action="ppaction://hlinksldjump"/>
          </p:cNvPr>
          <p:cNvSpPr/>
          <p:nvPr/>
        </p:nvSpPr>
        <p:spPr>
          <a:xfrm>
            <a:off x="539552" y="3429000"/>
            <a:ext cx="158417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7544" y="3861048"/>
            <a:ext cx="482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Un coquillage </a:t>
            </a:r>
            <a:r>
              <a:rPr lang="fr-FR" dirty="0" smtClean="0"/>
              <a:t>: Il permet de lisser les parchemins.</a:t>
            </a:r>
            <a:endParaRPr lang="fr-FR" dirty="0"/>
          </a:p>
        </p:txBody>
      </p:sp>
      <p:sp>
        <p:nvSpPr>
          <p:cNvPr id="11" name="Flèche gauche 10">
            <a:hlinkClick r:id="rId4" action="ppaction://hlinksldjump"/>
          </p:cNvPr>
          <p:cNvSpPr/>
          <p:nvPr/>
        </p:nvSpPr>
        <p:spPr>
          <a:xfrm>
            <a:off x="539552" y="4221088"/>
            <a:ext cx="158417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67544" y="4653136"/>
            <a:ext cx="8055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Une sphère armillaire </a:t>
            </a:r>
            <a:r>
              <a:rPr lang="fr-FR" dirty="0" smtClean="0"/>
              <a:t>: Assemblage de cercles représentant le ciel et le mouvement </a:t>
            </a:r>
          </a:p>
          <a:p>
            <a:r>
              <a:rPr lang="fr-FR" dirty="0" smtClean="0"/>
              <a:t>des astres, et au centre desquels un globe figure sur la terre.</a:t>
            </a:r>
            <a:endParaRPr lang="fr-FR" dirty="0"/>
          </a:p>
        </p:txBody>
      </p:sp>
      <p:sp>
        <p:nvSpPr>
          <p:cNvPr id="13" name="Flèche gauche 12">
            <a:hlinkClick r:id="rId4" action="ppaction://hlinksldjump"/>
          </p:cNvPr>
          <p:cNvSpPr/>
          <p:nvPr/>
        </p:nvSpPr>
        <p:spPr>
          <a:xfrm>
            <a:off x="539552" y="5229200"/>
            <a:ext cx="158417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39552" y="5589240"/>
            <a:ext cx="842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Un érudit </a:t>
            </a:r>
            <a:r>
              <a:rPr lang="fr-FR" dirty="0" smtClean="0"/>
              <a:t>: Une personne qui possède un savoir important dans de nombreux domaines</a:t>
            </a:r>
          </a:p>
          <a:p>
            <a:r>
              <a:rPr lang="fr-FR" dirty="0" smtClean="0"/>
              <a:t> dont les textes anciens.</a:t>
            </a:r>
            <a:endParaRPr lang="fr-FR" dirty="0"/>
          </a:p>
        </p:txBody>
      </p:sp>
      <p:sp>
        <p:nvSpPr>
          <p:cNvPr id="15" name="Flèche gauche 14">
            <a:hlinkClick r:id="rId4" action="ppaction://hlinksldjump"/>
          </p:cNvPr>
          <p:cNvSpPr/>
          <p:nvPr/>
        </p:nvSpPr>
        <p:spPr>
          <a:xfrm>
            <a:off x="539552" y="6165304"/>
            <a:ext cx="158417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9" grpId="0" animBg="1"/>
      <p:bldP spid="11" grpId="0" animBg="1"/>
      <p:bldP spid="12" grpId="0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annedImage.jpg"/>
          <p:cNvPicPr>
            <a:picLocks noChangeAspect="1"/>
          </p:cNvPicPr>
          <p:nvPr/>
        </p:nvPicPr>
        <p:blipFill>
          <a:blip r:embed="rId2" cstate="print"/>
          <a:srcRect l="40550" t="7835" b="8916"/>
          <a:stretch>
            <a:fillRect/>
          </a:stretch>
        </p:blipFill>
        <p:spPr>
          <a:xfrm>
            <a:off x="179512" y="332656"/>
            <a:ext cx="5436096" cy="554461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419872" y="4149080"/>
            <a:ext cx="2232248" cy="19442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4067944" y="548680"/>
            <a:ext cx="864096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716016" y="3429000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23528" y="4293096"/>
            <a:ext cx="2016224" cy="1728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03648" y="2636912"/>
            <a:ext cx="864096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995936" y="2348880"/>
            <a:ext cx="1440160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932040" y="332656"/>
            <a:ext cx="360040" cy="2088232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267744" y="2708920"/>
            <a:ext cx="1080120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923928" y="3356992"/>
            <a:ext cx="100811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1835696" y="3717032"/>
            <a:ext cx="2376264" cy="1296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rot="5400000" flipH="1" flipV="1">
            <a:off x="4067944" y="3140968"/>
            <a:ext cx="79208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rot="10800000" flipV="1">
            <a:off x="3275856" y="1988840"/>
            <a:ext cx="244827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6876256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2195736" y="3140968"/>
            <a:ext cx="1296144" cy="14401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2627784" y="1484784"/>
            <a:ext cx="792088" cy="8640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2195736" y="2348880"/>
            <a:ext cx="432048" cy="432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5868144" y="4077072"/>
            <a:ext cx="1920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Une aube : homme d’église</a:t>
            </a:r>
            <a:endParaRPr lang="fr-FR" sz="1200" b="1" dirty="0"/>
          </a:p>
        </p:txBody>
      </p:sp>
      <p:cxnSp>
        <p:nvCxnSpPr>
          <p:cNvPr id="44" name="Connecteur droit avec flèche 43"/>
          <p:cNvCxnSpPr/>
          <p:nvPr/>
        </p:nvCxnSpPr>
        <p:spPr>
          <a:xfrm rot="10800000" flipV="1">
            <a:off x="3068216" y="4221088"/>
            <a:ext cx="2727920" cy="99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rot="10800000" flipV="1">
            <a:off x="2339752" y="2204864"/>
            <a:ext cx="3320752" cy="4236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5750449" y="1700808"/>
            <a:ext cx="3075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sz="1200" b="1" dirty="0" smtClean="0"/>
              <a:t>Un homme en pleine méditation et réflexion.</a:t>
            </a:r>
          </a:p>
          <a:p>
            <a:pPr algn="just"/>
            <a:r>
              <a:rPr lang="fr-FR" sz="1200" b="1" dirty="0" smtClean="0"/>
              <a:t>Il était en train d’écrire ( un cahier, un livre</a:t>
            </a:r>
          </a:p>
          <a:p>
            <a:pPr algn="just"/>
            <a:r>
              <a:rPr lang="fr-FR" sz="1200" b="1" dirty="0" smtClean="0"/>
              <a:t>et une lettre donc triple écriture ).</a:t>
            </a:r>
          </a:p>
        </p:txBody>
      </p:sp>
      <p:cxnSp>
        <p:nvCxnSpPr>
          <p:cNvPr id="50" name="Connecteur droit avec flèche 49"/>
          <p:cNvCxnSpPr/>
          <p:nvPr/>
        </p:nvCxnSpPr>
        <p:spPr>
          <a:xfrm rot="10800000" flipV="1">
            <a:off x="1835696" y="2852936"/>
            <a:ext cx="3888432" cy="1356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5796136" y="2636912"/>
            <a:ext cx="3186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Les objets pour l’écriture :</a:t>
            </a:r>
          </a:p>
          <a:p>
            <a:r>
              <a:rPr lang="fr-FR" sz="1200" b="1" dirty="0" smtClean="0"/>
              <a:t>La plume, l’encrier, les ciseaux et le coquillage</a:t>
            </a:r>
            <a:r>
              <a:rPr lang="fr-FR" sz="1200" b="1" dirty="0" smtClean="0">
                <a:hlinkClick r:id="rId3" action="ppaction://hlinksldjump"/>
              </a:rPr>
              <a:t>*</a:t>
            </a:r>
            <a:endParaRPr lang="fr-FR" sz="1200" b="1" dirty="0" smtClean="0"/>
          </a:p>
        </p:txBody>
      </p:sp>
      <p:cxnSp>
        <p:nvCxnSpPr>
          <p:cNvPr id="53" name="Connecteur droit avec flèche 52"/>
          <p:cNvCxnSpPr/>
          <p:nvPr/>
        </p:nvCxnSpPr>
        <p:spPr>
          <a:xfrm rot="10800000" flipV="1">
            <a:off x="5148064" y="3501008"/>
            <a:ext cx="792088" cy="2176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5940152" y="3356992"/>
            <a:ext cx="2345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Présence du sablier pour le temps</a:t>
            </a:r>
            <a:endParaRPr lang="fr-FR" sz="1200" b="1" dirty="0"/>
          </a:p>
        </p:txBody>
      </p:sp>
      <p:cxnSp>
        <p:nvCxnSpPr>
          <p:cNvPr id="57" name="Connecteur droit avec flèche 56"/>
          <p:cNvCxnSpPr/>
          <p:nvPr/>
        </p:nvCxnSpPr>
        <p:spPr>
          <a:xfrm rot="10800000" flipV="1">
            <a:off x="2699792" y="2420888"/>
            <a:ext cx="2952328" cy="4236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rot="10800000" flipV="1">
            <a:off x="4716016" y="548680"/>
            <a:ext cx="936104" cy="2896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5580112" y="404664"/>
            <a:ext cx="3311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Une sphère armillaire</a:t>
            </a:r>
            <a:r>
              <a:rPr lang="fr-FR" sz="1200" b="1" dirty="0" smtClean="0">
                <a:hlinkClick r:id="rId3" action="ppaction://hlinksldjump"/>
              </a:rPr>
              <a:t>*</a:t>
            </a:r>
            <a:r>
              <a:rPr lang="fr-FR" sz="1200" b="1" dirty="0" smtClean="0"/>
              <a:t>:  nouvelles connaissances</a:t>
            </a:r>
          </a:p>
          <a:p>
            <a:r>
              <a:rPr lang="fr-FR" sz="1200" b="1" dirty="0" smtClean="0"/>
              <a:t> en science.</a:t>
            </a:r>
            <a:endParaRPr lang="fr-FR" sz="1200" b="1" dirty="0"/>
          </a:p>
        </p:txBody>
      </p:sp>
      <p:cxnSp>
        <p:nvCxnSpPr>
          <p:cNvPr id="65" name="Connecteur droit avec flèche 64"/>
          <p:cNvCxnSpPr/>
          <p:nvPr/>
        </p:nvCxnSpPr>
        <p:spPr>
          <a:xfrm rot="10800000">
            <a:off x="4283968" y="3645024"/>
            <a:ext cx="1656184" cy="136815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5940152" y="4869160"/>
            <a:ext cx="3182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accent1"/>
                </a:solidFill>
              </a:rPr>
              <a:t>De nombreux livres : Un savoir encyclopédique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cxnSp>
        <p:nvCxnSpPr>
          <p:cNvPr id="71" name="Connecteur droit avec flèche 70"/>
          <p:cNvCxnSpPr/>
          <p:nvPr/>
        </p:nvCxnSpPr>
        <p:spPr>
          <a:xfrm rot="10800000">
            <a:off x="4572000" y="5013176"/>
            <a:ext cx="1656184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6156176" y="5445224"/>
            <a:ext cx="2234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</a:rPr>
              <a:t>Des partitions de musique : l’Art</a:t>
            </a:r>
            <a:endParaRPr lang="fr-FR" sz="1200" b="1" dirty="0">
              <a:solidFill>
                <a:srgbClr val="C00000"/>
              </a:solidFill>
            </a:endParaRPr>
          </a:p>
        </p:txBody>
      </p:sp>
      <p:cxnSp>
        <p:nvCxnSpPr>
          <p:cNvPr id="75" name="Connecteur droit avec flèche 74"/>
          <p:cNvCxnSpPr/>
          <p:nvPr/>
        </p:nvCxnSpPr>
        <p:spPr>
          <a:xfrm rot="10800000" flipV="1">
            <a:off x="5148064" y="1268760"/>
            <a:ext cx="504056" cy="14560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5652120" y="1124744"/>
            <a:ext cx="325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FF00"/>
                </a:solidFill>
              </a:rPr>
              <a:t>Une fenêtre pour l’inspiration qui vient de Dieu.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6228184" y="2276872"/>
            <a:ext cx="1498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Il s’agit d’un érudit</a:t>
            </a:r>
            <a:r>
              <a:rPr lang="fr-FR" sz="1200" b="1" dirty="0" smtClean="0">
                <a:hlinkClick r:id="rId3" action="ppaction://hlinksldjump"/>
              </a:rPr>
              <a:t>*</a:t>
            </a:r>
            <a:r>
              <a:rPr lang="fr-FR" sz="1200" b="1" dirty="0" smtClean="0"/>
              <a:t>.</a:t>
            </a:r>
            <a:endParaRPr lang="fr-FR" b="1" dirty="0"/>
          </a:p>
        </p:txBody>
      </p:sp>
      <p:sp>
        <p:nvSpPr>
          <p:cNvPr id="81" name="ZoneTexte 80"/>
          <p:cNvSpPr txBox="1"/>
          <p:nvPr/>
        </p:nvSpPr>
        <p:spPr>
          <a:xfrm>
            <a:off x="1259632" y="6381328"/>
            <a:ext cx="462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Un espace de méditation et de réflexion  chez un humaniste</a:t>
            </a:r>
            <a:endParaRPr lang="fr-FR" sz="1400" b="1" dirty="0"/>
          </a:p>
        </p:txBody>
      </p:sp>
      <p:sp>
        <p:nvSpPr>
          <p:cNvPr id="82" name="Flèche gauche 81">
            <a:hlinkClick r:id="rId4" action="ppaction://hlinksldjump"/>
          </p:cNvPr>
          <p:cNvSpPr/>
          <p:nvPr/>
        </p:nvSpPr>
        <p:spPr>
          <a:xfrm>
            <a:off x="6372200" y="6021288"/>
            <a:ext cx="1800200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9942E-6 L 0.00104 -0.9137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1329E-6 L 0.03525 -0.31353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8" grpId="0" animBg="1"/>
      <p:bldP spid="41" grpId="0" animBg="1"/>
      <p:bldP spid="42" grpId="0" animBg="1"/>
      <p:bldP spid="56" grpId="0"/>
      <p:bldP spid="69" grpId="0"/>
      <p:bldP spid="74" grpId="0"/>
      <p:bldP spid="76" grpId="0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annedImage.jpg"/>
          <p:cNvPicPr>
            <a:picLocks noChangeAspect="1"/>
          </p:cNvPicPr>
          <p:nvPr/>
        </p:nvPicPr>
        <p:blipFill>
          <a:blip r:embed="rId3" cstate="print"/>
          <a:srcRect l="2751" t="45675" r="66936" b="8916"/>
          <a:stretch>
            <a:fillRect/>
          </a:stretch>
        </p:blipFill>
        <p:spPr>
          <a:xfrm>
            <a:off x="107504" y="2204864"/>
            <a:ext cx="2771800" cy="3024336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V="1">
            <a:off x="2267744" y="4365104"/>
            <a:ext cx="1224136" cy="43204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563888" y="4077072"/>
            <a:ext cx="4954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err="1" smtClean="0"/>
              <a:t>Cartellino</a:t>
            </a:r>
            <a:r>
              <a:rPr lang="fr-FR" sz="1200" dirty="0" smtClean="0"/>
              <a:t> : Une étiquette d’un tableau qui permet de savoir qui a peint quoi.</a:t>
            </a:r>
          </a:p>
          <a:p>
            <a:r>
              <a:rPr lang="fr-FR" sz="1200" dirty="0" smtClean="0"/>
              <a:t>Mais sur cette étiquette on mentionne </a:t>
            </a:r>
            <a:r>
              <a:rPr lang="fr-FR" sz="1200" i="1" dirty="0" err="1" smtClean="0"/>
              <a:t>Fingebat</a:t>
            </a:r>
            <a:r>
              <a:rPr lang="fr-FR" sz="1200" i="1" dirty="0" smtClean="0"/>
              <a:t> </a:t>
            </a:r>
            <a:r>
              <a:rPr lang="fr-FR" sz="1200" dirty="0" smtClean="0"/>
              <a:t>( ce qui signifie </a:t>
            </a:r>
            <a:r>
              <a:rPr lang="fr-FR" sz="1200" b="1" dirty="0" smtClean="0"/>
              <a:t>façonner</a:t>
            </a:r>
            <a:r>
              <a:rPr lang="fr-FR" sz="1200" dirty="0" smtClean="0"/>
              <a:t> au </a:t>
            </a:r>
          </a:p>
          <a:p>
            <a:r>
              <a:rPr lang="fr-FR" sz="1200" dirty="0" smtClean="0"/>
              <a:t>lieu de </a:t>
            </a:r>
            <a:r>
              <a:rPr lang="fr-FR" sz="1200" i="1" dirty="0" err="1" smtClean="0"/>
              <a:t>Pingebat</a:t>
            </a:r>
            <a:r>
              <a:rPr lang="fr-FR" sz="1200" i="1" dirty="0" smtClean="0"/>
              <a:t> </a:t>
            </a:r>
            <a:r>
              <a:rPr lang="fr-FR" sz="1200" dirty="0" smtClean="0"/>
              <a:t>qui signifie </a:t>
            </a:r>
            <a:r>
              <a:rPr lang="fr-FR" sz="1200" b="1" dirty="0" smtClean="0"/>
              <a:t>peindre</a:t>
            </a:r>
            <a:r>
              <a:rPr lang="fr-FR" sz="1200" dirty="0" smtClean="0"/>
              <a:t>).</a:t>
            </a:r>
            <a:endParaRPr lang="fr-FR" sz="1200" b="1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1547664" y="3140968"/>
            <a:ext cx="1368152" cy="64807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987824" y="2564904"/>
            <a:ext cx="2152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Il s’agit d’un bichon maltais </a:t>
            </a:r>
            <a:r>
              <a:rPr lang="fr-FR" sz="1200" dirty="0" smtClean="0"/>
              <a:t>:</a:t>
            </a:r>
          </a:p>
          <a:p>
            <a:r>
              <a:rPr lang="fr-FR" sz="1200" dirty="0" smtClean="0"/>
              <a:t>Il est absorbé par la lumière</a:t>
            </a:r>
          </a:p>
          <a:p>
            <a:r>
              <a:rPr lang="fr-FR" sz="1200" dirty="0" smtClean="0"/>
              <a:t>avec une attitude et expression</a:t>
            </a:r>
          </a:p>
          <a:p>
            <a:r>
              <a:rPr lang="fr-FR" sz="1200" dirty="0" smtClean="0"/>
              <a:t>curieuses, douces et apaisées.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131840" y="3573016"/>
            <a:ext cx="2539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Il voit et il entend alors que nous non.</a:t>
            </a:r>
            <a:endParaRPr lang="fr-FR" sz="1200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1700064" y="3717032"/>
            <a:ext cx="1359768" cy="22440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211960" y="1484784"/>
            <a:ext cx="3750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Autres détails sur le tableau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1" grpId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79912" y="0"/>
            <a:ext cx="2517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QUEL BILAN ?</a:t>
            </a:r>
            <a:endParaRPr lang="fr-FR" sz="3200" b="1" dirty="0"/>
          </a:p>
        </p:txBody>
      </p:sp>
      <p:pic>
        <p:nvPicPr>
          <p:cNvPr id="3" name="Image 2" descr="ScannedImage.jpg"/>
          <p:cNvPicPr>
            <a:picLocks noChangeAspect="1"/>
          </p:cNvPicPr>
          <p:nvPr/>
        </p:nvPicPr>
        <p:blipFill>
          <a:blip r:embed="rId2" cstate="print"/>
          <a:srcRect t="1348" b="9997"/>
          <a:stretch>
            <a:fillRect/>
          </a:stretch>
        </p:blipFill>
        <p:spPr>
          <a:xfrm>
            <a:off x="539552" y="548680"/>
            <a:ext cx="8208912" cy="530083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</p:pic>
      <p:sp>
        <p:nvSpPr>
          <p:cNvPr id="4" name="Ellipse 3"/>
          <p:cNvSpPr/>
          <p:nvPr/>
        </p:nvSpPr>
        <p:spPr>
          <a:xfrm>
            <a:off x="539552" y="548680"/>
            <a:ext cx="3168352" cy="43924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/>
            <a:lightRig rig="morning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3491880" y="1268760"/>
            <a:ext cx="1944216" cy="2376264"/>
          </a:xfrm>
          <a:prstGeom prst="ellipse">
            <a:avLst/>
          </a:prstGeom>
          <a:solidFill>
            <a:schemeClr val="accent6">
              <a:lumMod val="60000"/>
              <a:lumOff val="4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04048" y="980728"/>
            <a:ext cx="3744416" cy="4680520"/>
          </a:xfrm>
          <a:prstGeom prst="ellipse">
            <a:avLst/>
          </a:prstGeom>
          <a:solidFill>
            <a:schemeClr val="bg2">
              <a:lumMod val="1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83568" y="2132856"/>
            <a:ext cx="30736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espace de travail</a:t>
            </a:r>
          </a:p>
          <a:p>
            <a:r>
              <a:rPr lang="fr-FR" dirty="0" smtClean="0"/>
              <a:t>Intellectuel (le </a:t>
            </a:r>
            <a:r>
              <a:rPr lang="fr-FR" dirty="0" err="1" smtClean="0"/>
              <a:t>studiolo</a:t>
            </a:r>
            <a:r>
              <a:rPr lang="fr-FR" dirty="0" smtClean="0"/>
              <a:t>).</a:t>
            </a:r>
          </a:p>
          <a:p>
            <a:r>
              <a:rPr lang="fr-FR" dirty="0" smtClean="0"/>
              <a:t>De nouvelles techniques en </a:t>
            </a:r>
          </a:p>
          <a:p>
            <a:r>
              <a:rPr lang="fr-FR" dirty="0" smtClean="0"/>
              <a:t>peinture et en représentation</a:t>
            </a:r>
          </a:p>
          <a:p>
            <a:r>
              <a:rPr lang="fr-FR" dirty="0" smtClean="0"/>
              <a:t>et des références à l’Antiquité :</a:t>
            </a:r>
          </a:p>
          <a:p>
            <a:pPr algn="ctr"/>
            <a:r>
              <a:rPr lang="fr-FR" b="1" u="sng" dirty="0" smtClean="0"/>
              <a:t>La renaissance</a:t>
            </a:r>
            <a:endParaRPr lang="fr-FR" b="1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3433371" y="2132856"/>
            <a:ext cx="2200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Un espace de prière :</a:t>
            </a:r>
          </a:p>
          <a:p>
            <a:pPr algn="ctr"/>
            <a:r>
              <a:rPr lang="fr-FR" b="1" dirty="0" smtClean="0"/>
              <a:t>Dieu demeure </a:t>
            </a:r>
          </a:p>
          <a:p>
            <a:pPr algn="ctr"/>
            <a:r>
              <a:rPr lang="fr-FR" b="1" dirty="0" smtClean="0"/>
              <a:t>présent.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580112" y="1340768"/>
            <a:ext cx="2707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Un espace de réflexion :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Avec un Homme de lettre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et de science :</a:t>
            </a:r>
            <a:endParaRPr lang="fr-FR" b="1" u="sng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08104" y="3717032"/>
            <a:ext cx="2703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Un savoir encyclopédique,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des connaissances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en sciences et en art.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228184" y="24208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chemeClr val="bg1"/>
                </a:solidFill>
              </a:rPr>
              <a:t>L’humaniste</a:t>
            </a:r>
            <a:endParaRPr lang="fr-FR" dirty="0"/>
          </a:p>
        </p:txBody>
      </p:sp>
      <p:sp>
        <p:nvSpPr>
          <p:cNvPr id="14" name="Flèche droite 13"/>
          <p:cNvSpPr/>
          <p:nvPr/>
        </p:nvSpPr>
        <p:spPr>
          <a:xfrm>
            <a:off x="3779912" y="6093296"/>
            <a:ext cx="16264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51445E-7 L -0.05937 0.1098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251520" y="2204864"/>
            <a:ext cx="8604448" cy="2592288"/>
            <a:chOff x="539552" y="548680"/>
            <a:chExt cx="8604448" cy="2592288"/>
          </a:xfrm>
        </p:grpSpPr>
        <p:pic>
          <p:nvPicPr>
            <p:cNvPr id="2" name="Image 1" descr="ScannedImage-2.jpg"/>
            <p:cNvPicPr>
              <a:picLocks noChangeAspect="1"/>
            </p:cNvPicPr>
            <p:nvPr/>
          </p:nvPicPr>
          <p:blipFill>
            <a:blip r:embed="rId2" cstate="print"/>
            <a:srcRect l="3937" r="1963" b="4243"/>
            <a:stretch>
              <a:fillRect/>
            </a:stretch>
          </p:blipFill>
          <p:spPr>
            <a:xfrm>
              <a:off x="539552" y="548680"/>
              <a:ext cx="8604448" cy="2592288"/>
            </a:xfrm>
            <a:prstGeom prst="rect">
              <a:avLst/>
            </a:prstGeom>
          </p:spPr>
        </p:pic>
        <p:cxnSp>
          <p:nvCxnSpPr>
            <p:cNvPr id="4" name="Connecteur droit 3"/>
            <p:cNvCxnSpPr/>
            <p:nvPr/>
          </p:nvCxnSpPr>
          <p:spPr>
            <a:xfrm rot="5400000">
              <a:off x="-169676" y="1689956"/>
              <a:ext cx="1440160" cy="2170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oneTexte 8"/>
          <p:cNvSpPr txBox="1"/>
          <p:nvPr/>
        </p:nvSpPr>
        <p:spPr>
          <a:xfrm>
            <a:off x="467544" y="332656"/>
            <a:ext cx="66427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L’humanisme</a:t>
            </a:r>
            <a:r>
              <a:rPr lang="fr-FR" sz="1400" dirty="0" smtClean="0"/>
              <a:t> : Un mouvement intellectuel européen des XVe et  XVIe siècles qui rompt</a:t>
            </a:r>
          </a:p>
          <a:p>
            <a:r>
              <a:rPr lang="fr-FR" sz="1400" dirty="0" smtClean="0"/>
              <a:t>avec le Moyen-âge en développant  une conception optimiste de l’Homme. S’appuyant</a:t>
            </a:r>
          </a:p>
          <a:p>
            <a:r>
              <a:rPr lang="fr-FR" sz="1400" dirty="0" smtClean="0"/>
              <a:t>sur la connaissance du Grec et du Latin, l’humanisme a pour objet l’étude critique des</a:t>
            </a:r>
          </a:p>
          <a:p>
            <a:r>
              <a:rPr lang="fr-FR" sz="1400" dirty="0" smtClean="0"/>
              <a:t>textes anciens, la progression des sciences, la paix et la tolérance politique ou religieuse.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971600" y="1484784"/>
            <a:ext cx="66869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sz="1400" b="1" dirty="0" smtClean="0"/>
              <a:t>La renaissance </a:t>
            </a:r>
            <a:r>
              <a:rPr lang="fr-FR" sz="1400" dirty="0" smtClean="0"/>
              <a:t>: Période qui s’étend approximativement du XVe au XVIe siècles. Il marque</a:t>
            </a:r>
          </a:p>
          <a:p>
            <a:pPr algn="just"/>
            <a:r>
              <a:rPr lang="fr-FR" sz="1400" dirty="0" smtClean="0"/>
              <a:t>une rupture très nette avec le passé et définit un mouvement de renouveau artistique,</a:t>
            </a:r>
          </a:p>
          <a:p>
            <a:pPr algn="just"/>
            <a:r>
              <a:rPr lang="fr-FR" sz="1400" dirty="0" smtClean="0"/>
              <a:t>culturel et intellectuel.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95536" y="5229200"/>
            <a:ext cx="8215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Après l’étude du tableau, puis la définition des deux termes et au vu de la chronologie ci-dessus :</a:t>
            </a:r>
          </a:p>
          <a:p>
            <a:r>
              <a:rPr lang="fr-FR" sz="1600" dirty="0" smtClean="0"/>
              <a:t>deux questions émergent :</a:t>
            </a:r>
          </a:p>
          <a:p>
            <a:r>
              <a:rPr lang="fr-FR" sz="2000" b="1" dirty="0" smtClean="0"/>
              <a:t>Qui sont les acteurs de ce renouveau ?</a:t>
            </a:r>
          </a:p>
          <a:p>
            <a:r>
              <a:rPr lang="fr-FR" sz="2000" b="1" dirty="0" smtClean="0"/>
              <a:t>Quels sont les changements apportés par ce renouveau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339752" y="404664"/>
            <a:ext cx="4433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PRESENTATION DE L’OEUVRE</a:t>
            </a:r>
            <a:endParaRPr lang="fr-FR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1196752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buClr>
                <a:schemeClr val="accent3"/>
              </a:buClr>
              <a:defRPr/>
            </a:pPr>
            <a:r>
              <a:rPr lang="fr-FR" b="1" dirty="0" smtClean="0">
                <a:latin typeface="Lucida Calligraphy" pitchFamily="66" charset="0"/>
              </a:rPr>
              <a:t>Ce tableau a été commandité par le cardinal Bessarion. Il symbolise par le thème retenu la synthèse entre héritages antiques et christianisme :</a:t>
            </a:r>
          </a:p>
          <a:p>
            <a:pPr marL="274320" indent="-274320">
              <a:buClr>
                <a:schemeClr val="accent3"/>
              </a:buClr>
              <a:defRPr/>
            </a:pPr>
            <a:endParaRPr lang="fr-FR" b="1" dirty="0" smtClean="0">
              <a:latin typeface="Lucida Calligraphy" pitchFamily="66" charset="0"/>
            </a:endParaRPr>
          </a:p>
          <a:p>
            <a:pPr marL="274320" indent="-274320" algn="just">
              <a:buClr>
                <a:schemeClr val="accent3"/>
              </a:buClr>
              <a:defRPr/>
            </a:pPr>
            <a:r>
              <a:rPr lang="fr-FR" b="1" dirty="0" smtClean="0">
                <a:latin typeface="Lucida Calligraphy" pitchFamily="66" charset="0"/>
              </a:rPr>
              <a:t>	- Saint Augustin est un des Pères de l’Eglise, citoyen romain converti au christianisme au Vème siècle. Il est l’auteur des </a:t>
            </a:r>
            <a:r>
              <a:rPr lang="fr-FR" b="1" i="1" u="sng" dirty="0" smtClean="0">
                <a:latin typeface="Lucida Calligraphy" pitchFamily="66" charset="0"/>
              </a:rPr>
              <a:t>Confessions </a:t>
            </a:r>
            <a:r>
              <a:rPr lang="fr-FR" b="1" dirty="0" smtClean="0">
                <a:latin typeface="Lucida Calligraphy" pitchFamily="66" charset="0"/>
              </a:rPr>
              <a:t>et de </a:t>
            </a:r>
            <a:r>
              <a:rPr lang="fr-FR" b="1" i="1" u="sng" dirty="0" smtClean="0">
                <a:latin typeface="Lucida Calligraphy" pitchFamily="66" charset="0"/>
              </a:rPr>
              <a:t>la Cité de Dieu</a:t>
            </a:r>
            <a:r>
              <a:rPr lang="fr-FR" b="1" dirty="0" smtClean="0">
                <a:latin typeface="Lucida Calligraphy" pitchFamily="66" charset="0"/>
              </a:rPr>
              <a:t>.</a:t>
            </a:r>
          </a:p>
          <a:p>
            <a:pPr marL="274320" indent="-274320" algn="just">
              <a:buClr>
                <a:schemeClr val="accent3"/>
              </a:buClr>
              <a:defRPr/>
            </a:pPr>
            <a:endParaRPr lang="fr-FR" b="1" dirty="0" smtClean="0">
              <a:latin typeface="Lucida Calligraphy" pitchFamily="66" charset="0"/>
            </a:endParaRPr>
          </a:p>
          <a:p>
            <a:pPr marL="274320" indent="-274320" algn="just">
              <a:buClr>
                <a:schemeClr val="accent3"/>
              </a:buClr>
              <a:defRPr/>
            </a:pPr>
            <a:r>
              <a:rPr lang="fr-FR" b="1" dirty="0" smtClean="0">
                <a:latin typeface="Lucida Calligraphy" pitchFamily="66" charset="0"/>
              </a:rPr>
              <a:t>	- Ici, il  est en train d'écrire la vie de Saint Jérôme dont il entend alors la voix et qui lui annonce la mort proche et la promesse du Paradis.</a:t>
            </a:r>
          </a:p>
          <a:p>
            <a:pPr marL="274320" indent="-274320" algn="just">
              <a:buClr>
                <a:schemeClr val="accent3"/>
              </a:buClr>
              <a:defRPr/>
            </a:pPr>
            <a:endParaRPr lang="fr-FR" b="1" dirty="0" smtClean="0">
              <a:latin typeface="Lucida Calligraphy" pitchFamily="66" charset="0"/>
            </a:endParaRPr>
          </a:p>
          <a:p>
            <a:pPr marL="274320" indent="-274320" algn="just">
              <a:buClr>
                <a:schemeClr val="accent3"/>
              </a:buClr>
              <a:defRPr/>
            </a:pPr>
            <a:r>
              <a:rPr lang="fr-FR" b="1" dirty="0" smtClean="0">
                <a:latin typeface="Lucida Calligraphy" pitchFamily="66" charset="0"/>
              </a:rPr>
              <a:t>Le lien avec l’humanisme est ici évident : en effet depuis le XIVème siècle, les lettrés s’attachent à rassembler et collecter des manuscrits antiques afin de retrouver la « pureté des Ecritures ». </a:t>
            </a:r>
            <a:endParaRPr lang="fr-FR" b="1" dirty="0">
              <a:latin typeface="Lucida Calligraphy" pitchFamily="66" charset="0"/>
            </a:endParaRPr>
          </a:p>
        </p:txBody>
      </p:sp>
      <p:sp>
        <p:nvSpPr>
          <p:cNvPr id="8" name="Flèche gauche 7">
            <a:hlinkClick r:id="rId2" action="ppaction://hlinksldjump"/>
          </p:cNvPr>
          <p:cNvSpPr/>
          <p:nvPr/>
        </p:nvSpPr>
        <p:spPr>
          <a:xfrm>
            <a:off x="3635896" y="5805264"/>
            <a:ext cx="115212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gauche 9">
            <a:hlinkClick r:id="rId3" action="ppaction://hlinksldjump"/>
          </p:cNvPr>
          <p:cNvSpPr/>
          <p:nvPr/>
        </p:nvSpPr>
        <p:spPr>
          <a:xfrm rot="10800000">
            <a:off x="4932040" y="5805264"/>
            <a:ext cx="115212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6180" t="6690" r="5238" b="4663"/>
          <a:stretch>
            <a:fillRect/>
          </a:stretch>
        </p:blipFill>
        <p:spPr bwMode="auto">
          <a:xfrm>
            <a:off x="2267744" y="764704"/>
            <a:ext cx="4608512" cy="568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>
            <a:hlinkClick r:id="rId3" action="ppaction://hlinksldjump"/>
          </p:cNvPr>
          <p:cNvSpPr/>
          <p:nvPr/>
        </p:nvSpPr>
        <p:spPr>
          <a:xfrm>
            <a:off x="4283968" y="1340768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gauche 5">
            <a:hlinkClick r:id="rId4" action="ppaction://hlinksldjump"/>
          </p:cNvPr>
          <p:cNvSpPr/>
          <p:nvPr/>
        </p:nvSpPr>
        <p:spPr>
          <a:xfrm>
            <a:off x="7380312" y="260648"/>
            <a:ext cx="97840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67544" y="6165304"/>
            <a:ext cx="247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L’Italie au XVIème siècle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50867E-6 L 0.26632 -0.8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-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2142" r="6186" b="15693"/>
          <a:stretch>
            <a:fillRect/>
          </a:stretch>
        </p:blipFill>
        <p:spPr bwMode="auto">
          <a:xfrm>
            <a:off x="683568" y="692696"/>
            <a:ext cx="4320480" cy="299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 flipH="1">
            <a:off x="1475656" y="9807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1547664" y="19888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979712" y="10527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123728" y="299695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851920" y="3861048"/>
            <a:ext cx="2784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Plan de Venise de nos jours</a:t>
            </a:r>
            <a:endParaRPr lang="fr-FR" b="1" dirty="0"/>
          </a:p>
        </p:txBody>
      </p:sp>
      <p:cxnSp>
        <p:nvCxnSpPr>
          <p:cNvPr id="12" name="Connecteur droit 11"/>
          <p:cNvCxnSpPr>
            <a:stCxn id="5" idx="0"/>
          </p:cNvCxnSpPr>
          <p:nvPr/>
        </p:nvCxnSpPr>
        <p:spPr>
          <a:xfrm rot="16200000" flipH="1">
            <a:off x="-72516" y="2600908"/>
            <a:ext cx="3888432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3866453" cy="283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221088"/>
            <a:ext cx="1697079" cy="234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5039544" y="26064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Des photos  actuelles de l’Eglise Saint-Georges-des-esclavons.</a:t>
            </a:r>
          </a:p>
          <a:p>
            <a:pPr algn="ctr"/>
            <a:r>
              <a:rPr lang="fr-FR" sz="1200" b="1" dirty="0" smtClean="0"/>
              <a:t>Le tableau se situe au </a:t>
            </a:r>
            <a:r>
              <a:rPr lang="fr-FR" sz="1200" b="1" dirty="0" err="1" smtClean="0"/>
              <a:t>rez</a:t>
            </a:r>
            <a:r>
              <a:rPr lang="fr-FR" sz="1200" b="1" dirty="0" smtClean="0"/>
              <a:t>- </a:t>
            </a:r>
            <a:r>
              <a:rPr lang="fr-FR" sz="1200" b="1" dirty="0" err="1" smtClean="0"/>
              <a:t>de-chaussée</a:t>
            </a:r>
            <a:r>
              <a:rPr lang="fr-FR" sz="1200" b="1" dirty="0" smtClean="0"/>
              <a:t> depuis 1551 avant</a:t>
            </a:r>
          </a:p>
          <a:p>
            <a:pPr algn="ctr"/>
            <a:r>
              <a:rPr lang="fr-FR" sz="1200" b="1" dirty="0" smtClean="0"/>
              <a:t>cette date il était au premier étage.</a:t>
            </a:r>
            <a:endParaRPr lang="fr-FR" sz="1200" b="1" dirty="0"/>
          </a:p>
        </p:txBody>
      </p:sp>
      <p:sp>
        <p:nvSpPr>
          <p:cNvPr id="16" name="Flèche gauche 15">
            <a:hlinkClick r:id="rId5" action="ppaction://hlinksldjump"/>
          </p:cNvPr>
          <p:cNvSpPr/>
          <p:nvPr/>
        </p:nvSpPr>
        <p:spPr>
          <a:xfrm>
            <a:off x="6660232" y="5445224"/>
            <a:ext cx="97840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>
            <a:hlinkClick r:id="rId6" action="ppaction://hlinksldjump"/>
          </p:cNvPr>
          <p:cNvSpPr/>
          <p:nvPr/>
        </p:nvSpPr>
        <p:spPr>
          <a:xfrm>
            <a:off x="6804248" y="6093296"/>
            <a:ext cx="14104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85 -0.02081 L -0.38195 -0.540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16 -0.17364 L 0.11198 -0.443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5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cannedImage.jpg"/>
          <p:cNvPicPr>
            <a:picLocks noChangeAspect="1"/>
          </p:cNvPicPr>
          <p:nvPr/>
        </p:nvPicPr>
        <p:blipFill>
          <a:blip r:embed="rId2" cstate="print"/>
          <a:srcRect l="977" t="1348" b="9938"/>
          <a:stretch>
            <a:fillRect/>
          </a:stretch>
        </p:blipFill>
        <p:spPr>
          <a:xfrm>
            <a:off x="251520" y="692696"/>
            <a:ext cx="8496944" cy="5544616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V="1">
            <a:off x="-72008" y="4221088"/>
            <a:ext cx="2339752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-72008" y="620688"/>
            <a:ext cx="2160240" cy="10527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10800000" flipV="1">
            <a:off x="899592" y="2492896"/>
            <a:ext cx="7416824" cy="3744416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-72008" y="432048"/>
            <a:ext cx="9144000" cy="609329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rot="10800000">
            <a:off x="-324544" y="260648"/>
            <a:ext cx="9649072" cy="633670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1907704" y="4653136"/>
            <a:ext cx="2376264" cy="11521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5364088" y="2348880"/>
            <a:ext cx="1800200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5940152" y="2276872"/>
            <a:ext cx="792088" cy="72008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5436096" y="2996952"/>
            <a:ext cx="576064" cy="72008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2267744" y="2708920"/>
            <a:ext cx="720080" cy="7920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860032" y="5445224"/>
            <a:ext cx="792088" cy="7920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avec flèche 40"/>
          <p:cNvCxnSpPr/>
          <p:nvPr/>
        </p:nvCxnSpPr>
        <p:spPr>
          <a:xfrm rot="16200000" flipH="1">
            <a:off x="2663788" y="3248980"/>
            <a:ext cx="2448272" cy="23762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1691680" y="188640"/>
            <a:ext cx="5460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Description de la composition du tableau</a:t>
            </a:r>
            <a:endParaRPr lang="fr-FR" sz="24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611560" y="299695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Perspective respectée</a:t>
            </a:r>
            <a:r>
              <a:rPr lang="fr-FR" sz="2000" b="1" dirty="0" smtClean="0">
                <a:hlinkClick r:id="rId3" action="ppaction://hlinksldjump"/>
              </a:rPr>
              <a:t>*</a:t>
            </a:r>
            <a:endParaRPr lang="fr-FR" sz="2000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6876256" y="1844824"/>
            <a:ext cx="187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Lumière du jour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2411760" y="4797152"/>
            <a:ext cx="93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Ombres</a:t>
            </a:r>
            <a:endParaRPr lang="fr-FR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5868144" y="1340768"/>
            <a:ext cx="1171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Sombre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2267744" y="1484784"/>
            <a:ext cx="2772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Proportions respectées</a:t>
            </a:r>
            <a:r>
              <a:rPr lang="fr-FR" sz="2000" b="1" dirty="0" smtClean="0">
                <a:hlinkClick r:id="rId4" action="ppaction://hlinksldjump"/>
              </a:rPr>
              <a:t>*</a:t>
            </a:r>
            <a:endParaRPr lang="fr-FR" sz="2000" b="1" dirty="0"/>
          </a:p>
        </p:txBody>
      </p:sp>
      <p:sp>
        <p:nvSpPr>
          <p:cNvPr id="51" name="Flèche droite 50">
            <a:hlinkClick r:id="rId5" action="ppaction://hlinksldjump"/>
          </p:cNvPr>
          <p:cNvSpPr/>
          <p:nvPr/>
        </p:nvSpPr>
        <p:spPr>
          <a:xfrm>
            <a:off x="666023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395536" y="4869160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Lumineux</a:t>
            </a:r>
            <a:endParaRPr lang="fr-FR" b="1" dirty="0"/>
          </a:p>
        </p:txBody>
      </p:sp>
      <p:cxnSp>
        <p:nvCxnSpPr>
          <p:cNvPr id="24" name="Connecteur droit 23"/>
          <p:cNvCxnSpPr>
            <a:endCxn id="4" idx="0"/>
          </p:cNvCxnSpPr>
          <p:nvPr/>
        </p:nvCxnSpPr>
        <p:spPr>
          <a:xfrm rot="16200000" flipV="1">
            <a:off x="1763688" y="3429000"/>
            <a:ext cx="5544616" cy="72008"/>
          </a:xfrm>
          <a:prstGeom prst="line">
            <a:avLst/>
          </a:prstGeom>
          <a:ln w="44450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0.00255 L -0.04306 0.3358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45" grpId="0"/>
      <p:bldP spid="46" grpId="0"/>
      <p:bldP spid="48" grpId="0"/>
      <p:bldP spid="49" grpId="0"/>
      <p:bldP spid="5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2564904"/>
            <a:ext cx="8144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Perspective respectée </a:t>
            </a:r>
            <a:r>
              <a:rPr lang="fr-FR" sz="2800" dirty="0" smtClean="0"/>
              <a:t>: Art de représenter fidèlement </a:t>
            </a:r>
          </a:p>
          <a:p>
            <a:r>
              <a:rPr lang="fr-FR" sz="2800" dirty="0" smtClean="0"/>
              <a:t>la profondeur</a:t>
            </a:r>
          </a:p>
        </p:txBody>
      </p:sp>
      <p:sp>
        <p:nvSpPr>
          <p:cNvPr id="6" name="Flèche gauche 5">
            <a:hlinkClick r:id="rId2" action="ppaction://hlinksldjump"/>
          </p:cNvPr>
          <p:cNvSpPr/>
          <p:nvPr/>
        </p:nvSpPr>
        <p:spPr>
          <a:xfrm>
            <a:off x="827584" y="4509120"/>
            <a:ext cx="151216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2492896"/>
            <a:ext cx="77133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Proportion respectée </a:t>
            </a:r>
            <a:r>
              <a:rPr lang="fr-FR" sz="2800" dirty="0" smtClean="0"/>
              <a:t>: Art de respecter fidèlement </a:t>
            </a:r>
          </a:p>
          <a:p>
            <a:r>
              <a:rPr lang="fr-FR" sz="2800" dirty="0" smtClean="0"/>
              <a:t>la taille</a:t>
            </a:r>
            <a:endParaRPr lang="fr-FR" sz="2800" dirty="0"/>
          </a:p>
        </p:txBody>
      </p:sp>
      <p:sp>
        <p:nvSpPr>
          <p:cNvPr id="5" name="Flèche gauche 4">
            <a:hlinkClick r:id="rId2" action="ppaction://hlinksldjump"/>
          </p:cNvPr>
          <p:cNvSpPr/>
          <p:nvPr/>
        </p:nvSpPr>
        <p:spPr>
          <a:xfrm>
            <a:off x="1403648" y="422108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cannedImage.jpg"/>
          <p:cNvPicPr>
            <a:picLocks noChangeAspect="1"/>
          </p:cNvPicPr>
          <p:nvPr/>
        </p:nvPicPr>
        <p:blipFill>
          <a:blip r:embed="rId2" cstate="print"/>
          <a:srcRect b="9319"/>
          <a:stretch>
            <a:fillRect/>
          </a:stretch>
        </p:blipFill>
        <p:spPr>
          <a:xfrm>
            <a:off x="0" y="197708"/>
            <a:ext cx="9144000" cy="6039604"/>
          </a:xfrm>
          <a:prstGeom prst="rect">
            <a:avLst/>
          </a:prstGeom>
        </p:spPr>
      </p:pic>
      <p:sp>
        <p:nvSpPr>
          <p:cNvPr id="20" name="Ellipse 19"/>
          <p:cNvSpPr/>
          <p:nvPr/>
        </p:nvSpPr>
        <p:spPr>
          <a:xfrm>
            <a:off x="3635896" y="1196752"/>
            <a:ext cx="1656184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3203848" y="764704"/>
            <a:ext cx="27681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Dieu au centre du tableau</a:t>
            </a:r>
            <a:r>
              <a:rPr lang="fr-FR" b="1" dirty="0" smtClean="0">
                <a:solidFill>
                  <a:schemeClr val="bg1"/>
                </a:solidFill>
                <a:hlinkClick r:id="rId3" action="ppaction://hlinksldjump"/>
              </a:rPr>
              <a:t>*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0" y="260648"/>
            <a:ext cx="9144000" cy="590465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0" y="188640"/>
            <a:ext cx="9144000" cy="61926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-612576" y="692696"/>
            <a:ext cx="3960440" cy="43924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95536" y="2708920"/>
            <a:ext cx="285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Un espace de travail</a:t>
            </a:r>
            <a:r>
              <a:rPr lang="fr-FR" sz="2400" dirty="0" smtClean="0">
                <a:solidFill>
                  <a:schemeClr val="bg1"/>
                </a:solidFill>
                <a:hlinkClick r:id="rId4" action="ppaction://hlinksldjump"/>
              </a:rPr>
              <a:t>*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076056" y="1772816"/>
            <a:ext cx="3672408" cy="40324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796136" y="3861048"/>
            <a:ext cx="2470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Un espace de réflexion</a:t>
            </a:r>
            <a:r>
              <a:rPr lang="fr-FR" b="1" dirty="0" smtClean="0">
                <a:hlinkClick r:id="rId5" action="ppaction://hlinksldjump"/>
              </a:rPr>
              <a:t>*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2195736" y="0"/>
            <a:ext cx="508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Description des objets, du décor et du personnage</a:t>
            </a:r>
            <a:endParaRPr lang="fr-FR" b="1" dirty="0"/>
          </a:p>
        </p:txBody>
      </p:sp>
      <p:sp>
        <p:nvSpPr>
          <p:cNvPr id="15" name="Ellipse 14"/>
          <p:cNvSpPr/>
          <p:nvPr/>
        </p:nvSpPr>
        <p:spPr>
          <a:xfrm>
            <a:off x="1043608" y="4725144"/>
            <a:ext cx="115212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2051720" y="5661248"/>
            <a:ext cx="792088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267744" y="5013176"/>
            <a:ext cx="1430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Un Bichon Maltais</a:t>
            </a:r>
            <a:r>
              <a:rPr lang="fr-FR" sz="1200" b="1" dirty="0" smtClean="0">
                <a:hlinkClick r:id="rId6" action="ppaction://hlinksldjump"/>
              </a:rPr>
              <a:t>*</a:t>
            </a:r>
            <a:endParaRPr lang="fr-FR" sz="12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843808" y="5733256"/>
            <a:ext cx="1084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Un </a:t>
            </a:r>
            <a:r>
              <a:rPr lang="fr-FR" sz="1200" b="1" dirty="0" err="1" smtClean="0"/>
              <a:t>cartellino</a:t>
            </a:r>
            <a:r>
              <a:rPr lang="fr-FR" sz="1200" b="1" dirty="0" smtClean="0">
                <a:hlinkClick r:id="rId6" action="ppaction://hlinksldjump"/>
              </a:rPr>
              <a:t>*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build="allAtOnce"/>
      <p:bldP spid="9" grpId="0" animBg="1"/>
      <p:bldP spid="11" grpId="0"/>
      <p:bldP spid="12" grpId="0" animBg="1"/>
      <p:bldP spid="15" grpId="0" animBg="1"/>
      <p:bldP spid="16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cannedImage.jpg"/>
          <p:cNvPicPr>
            <a:picLocks noChangeAspect="1"/>
          </p:cNvPicPr>
          <p:nvPr/>
        </p:nvPicPr>
        <p:blipFill>
          <a:blip r:embed="rId2" cstate="print"/>
          <a:srcRect l="37400" t="9730" r="41338" b="39189"/>
          <a:stretch>
            <a:fillRect/>
          </a:stretch>
        </p:blipFill>
        <p:spPr>
          <a:xfrm>
            <a:off x="2483768" y="188640"/>
            <a:ext cx="2592288" cy="45362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9872" y="1412776"/>
            <a:ext cx="792088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995936" y="1196752"/>
            <a:ext cx="99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Le Christ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5816" y="2708920"/>
            <a:ext cx="43204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123728" y="2996952"/>
            <a:ext cx="124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mitre</a:t>
            </a:r>
            <a:r>
              <a:rPr lang="fr-FR" dirty="0" smtClean="0">
                <a:hlinkClick r:id="rId3" action="ppaction://hlinksldjump"/>
              </a:rPr>
              <a:t>*</a:t>
            </a:r>
            <a:endParaRPr lang="fr-FR" dirty="0"/>
          </a:p>
        </p:txBody>
      </p:sp>
      <p:sp>
        <p:nvSpPr>
          <p:cNvPr id="9" name="Parallélogramme 8"/>
          <p:cNvSpPr/>
          <p:nvPr/>
        </p:nvSpPr>
        <p:spPr>
          <a:xfrm>
            <a:off x="3995936" y="2348880"/>
            <a:ext cx="864096" cy="2160240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148064" y="2636912"/>
            <a:ext cx="132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crosse</a:t>
            </a:r>
            <a:r>
              <a:rPr lang="fr-FR" dirty="0" smtClean="0">
                <a:hlinkClick r:id="rId3" action="ppaction://hlinksldjump"/>
              </a:rPr>
              <a:t>*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2699792" y="3212976"/>
            <a:ext cx="2016224" cy="13681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627784" y="2276872"/>
            <a:ext cx="79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L’autel</a:t>
            </a:r>
            <a:endParaRPr lang="fr-FR" dirty="0"/>
          </a:p>
        </p:txBody>
      </p:sp>
      <p:sp>
        <p:nvSpPr>
          <p:cNvPr id="13" name="Flèche gauche 12">
            <a:hlinkClick r:id="rId4" action="ppaction://hlinksldjump"/>
          </p:cNvPr>
          <p:cNvSpPr/>
          <p:nvPr/>
        </p:nvSpPr>
        <p:spPr>
          <a:xfrm>
            <a:off x="539552" y="443711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411760" y="5013176"/>
            <a:ext cx="27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L’espace de prière</a:t>
            </a:r>
          </a:p>
          <a:p>
            <a:pPr algn="ctr"/>
            <a:r>
              <a:rPr lang="fr-FR" sz="2400" b="1" dirty="0" smtClean="0"/>
              <a:t>(La sphère du sacré)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5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1" grpId="0" animBg="1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725</Words>
  <Application>Microsoft Office PowerPoint</Application>
  <PresentationFormat>Affichage à l'écran (4:3)</PresentationFormat>
  <Paragraphs>121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POURCELOT Jimmy</dc:creator>
  <cp:lastModifiedBy>POURCELOT Jimmy</cp:lastModifiedBy>
  <cp:revision>141</cp:revision>
  <dcterms:created xsi:type="dcterms:W3CDTF">2010-07-31T16:06:47Z</dcterms:created>
  <dcterms:modified xsi:type="dcterms:W3CDTF">2011-09-28T13:30:38Z</dcterms:modified>
</cp:coreProperties>
</file>