
<file path=[Content_Types].xml><?xml version="1.0" encoding="utf-8"?>
<Types xmlns="http://schemas.openxmlformats.org/package/2006/content-types">
  <Default Extension="xml" ContentType="application/xml"/>
  <Default Extension="mp3" ContentType="audio/unknown"/>
  <Default Extension="bin" ContentType="application/vnd.openxmlformats-officedocument.presentationml.printerSettings"/>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B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936" y="-7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8"/>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88B00EDA-AA2E-9842-A88C-96C48CE1CD89}" type="datetimeFigureOut">
              <a:rPr lang="fr-FR"/>
              <a:pPr>
                <a:defRPr/>
              </a:pPr>
              <a:t>04/09/11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2234FC5-BBC2-1F46-9014-F298A1919443}" type="slidenum">
              <a:rPr lang="fr-FR"/>
              <a:pPr>
                <a:defRPr/>
              </a:pPr>
              <a:t>‹#›</a:t>
            </a:fld>
            <a:endParaRPr lang="fr-FR"/>
          </a:p>
        </p:txBody>
      </p:sp>
    </p:spTree>
    <p:extLst>
      <p:ext uri="{BB962C8B-B14F-4D97-AF65-F5344CB8AC3E}">
        <p14:creationId xmlns:p14="http://schemas.microsoft.com/office/powerpoint/2010/main" val="87996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3C1DDE-A4C9-9B4A-8C6E-3142C6B6FCF7}" type="datetimeFigureOut">
              <a:rPr lang="fr-FR"/>
              <a:pPr>
                <a:defRPr/>
              </a:pPr>
              <a:t>04/09/11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1AD258E-FCFF-6F4F-B84F-364EDC7305F4}" type="slidenum">
              <a:rPr lang="fr-FR"/>
              <a:pPr>
                <a:defRPr/>
              </a:pPr>
              <a:t>‹#›</a:t>
            </a:fld>
            <a:endParaRPr lang="fr-FR"/>
          </a:p>
        </p:txBody>
      </p:sp>
    </p:spTree>
    <p:extLst>
      <p:ext uri="{BB962C8B-B14F-4D97-AF65-F5344CB8AC3E}">
        <p14:creationId xmlns:p14="http://schemas.microsoft.com/office/powerpoint/2010/main" val="422666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41"/>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D69C32E-9CF3-1F48-A1B1-73E41AA4AF30}" type="datetimeFigureOut">
              <a:rPr lang="fr-FR"/>
              <a:pPr>
                <a:defRPr/>
              </a:pPr>
              <a:t>04/09/11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B3EA2DC-CFB0-8A48-B6CA-7A098D8149A6}" type="slidenum">
              <a:rPr lang="fr-FR"/>
              <a:pPr>
                <a:defRPr/>
              </a:pPr>
              <a:t>‹#›</a:t>
            </a:fld>
            <a:endParaRPr lang="fr-FR"/>
          </a:p>
        </p:txBody>
      </p:sp>
    </p:spTree>
    <p:extLst>
      <p:ext uri="{BB962C8B-B14F-4D97-AF65-F5344CB8AC3E}">
        <p14:creationId xmlns:p14="http://schemas.microsoft.com/office/powerpoint/2010/main" val="228164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ABF3E0F-E64F-0944-832B-CD3B47DEF59C}" type="datetimeFigureOut">
              <a:rPr lang="fr-FR"/>
              <a:pPr>
                <a:defRPr/>
              </a:pPr>
              <a:t>04/09/11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B764C85-2329-524B-A70F-7A6A381ECE24}" type="slidenum">
              <a:rPr lang="fr-FR"/>
              <a:pPr>
                <a:defRPr/>
              </a:pPr>
              <a:t>‹#›</a:t>
            </a:fld>
            <a:endParaRPr lang="fr-FR"/>
          </a:p>
        </p:txBody>
      </p:sp>
    </p:spTree>
    <p:extLst>
      <p:ext uri="{BB962C8B-B14F-4D97-AF65-F5344CB8AC3E}">
        <p14:creationId xmlns:p14="http://schemas.microsoft.com/office/powerpoint/2010/main" val="162936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09FF869-E045-DD49-B3FC-16928A8C68C5}" type="datetimeFigureOut">
              <a:rPr lang="fr-FR"/>
              <a:pPr>
                <a:defRPr/>
              </a:pPr>
              <a:t>04/09/11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23BA1D2-09A7-8945-9E07-A2546DB34C61}" type="slidenum">
              <a:rPr lang="fr-FR"/>
              <a:pPr>
                <a:defRPr/>
              </a:pPr>
              <a:t>‹#›</a:t>
            </a:fld>
            <a:endParaRPr lang="fr-FR"/>
          </a:p>
        </p:txBody>
      </p:sp>
    </p:spTree>
    <p:extLst>
      <p:ext uri="{BB962C8B-B14F-4D97-AF65-F5344CB8AC3E}">
        <p14:creationId xmlns:p14="http://schemas.microsoft.com/office/powerpoint/2010/main" val="338379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9AE1D9F-1592-044B-B81F-26592292423B}" type="datetimeFigureOut">
              <a:rPr lang="fr-FR"/>
              <a:pPr>
                <a:defRPr/>
              </a:pPr>
              <a:t>04/09/11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9CDA876-7AF4-4547-BC9B-8538199B6EE6}" type="slidenum">
              <a:rPr lang="fr-FR"/>
              <a:pPr>
                <a:defRPr/>
              </a:pPr>
              <a:t>‹#›</a:t>
            </a:fld>
            <a:endParaRPr lang="fr-FR"/>
          </a:p>
        </p:txBody>
      </p:sp>
    </p:spTree>
    <p:extLst>
      <p:ext uri="{BB962C8B-B14F-4D97-AF65-F5344CB8AC3E}">
        <p14:creationId xmlns:p14="http://schemas.microsoft.com/office/powerpoint/2010/main" val="56865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8BB21CC-5759-1743-B546-6076A3C5E33B}" type="datetimeFigureOut">
              <a:rPr lang="fr-FR"/>
              <a:pPr>
                <a:defRPr/>
              </a:pPr>
              <a:t>04/09/11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74C7AB8-6253-5444-B0BF-5E6429B29DEA}" type="slidenum">
              <a:rPr lang="fr-FR"/>
              <a:pPr>
                <a:defRPr/>
              </a:pPr>
              <a:t>‹#›</a:t>
            </a:fld>
            <a:endParaRPr lang="fr-FR"/>
          </a:p>
        </p:txBody>
      </p:sp>
    </p:spTree>
    <p:extLst>
      <p:ext uri="{BB962C8B-B14F-4D97-AF65-F5344CB8AC3E}">
        <p14:creationId xmlns:p14="http://schemas.microsoft.com/office/powerpoint/2010/main" val="8490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8BE11E88-1359-8E4A-AFE8-E16DAAF905FF}" type="datetimeFigureOut">
              <a:rPr lang="fr-FR"/>
              <a:pPr>
                <a:defRPr/>
              </a:pPr>
              <a:t>04/09/11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B045456-8E91-3049-9367-954F209166AE}" type="slidenum">
              <a:rPr lang="fr-FR"/>
              <a:pPr>
                <a:defRPr/>
              </a:pPr>
              <a:t>‹#›</a:t>
            </a:fld>
            <a:endParaRPr lang="fr-FR"/>
          </a:p>
        </p:txBody>
      </p:sp>
    </p:spTree>
    <p:extLst>
      <p:ext uri="{BB962C8B-B14F-4D97-AF65-F5344CB8AC3E}">
        <p14:creationId xmlns:p14="http://schemas.microsoft.com/office/powerpoint/2010/main" val="316960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10824E2-70F2-D34A-A43E-C6C7688F43F2}" type="datetimeFigureOut">
              <a:rPr lang="fr-FR"/>
              <a:pPr>
                <a:defRPr/>
              </a:pPr>
              <a:t>04/09/11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894243A-262E-1547-BAB9-85C04AE0A5E7}" type="slidenum">
              <a:rPr lang="fr-FR"/>
              <a:pPr>
                <a:defRPr/>
              </a:pPr>
              <a:t>‹#›</a:t>
            </a:fld>
            <a:endParaRPr lang="fr-FR"/>
          </a:p>
        </p:txBody>
      </p:sp>
    </p:spTree>
    <p:extLst>
      <p:ext uri="{BB962C8B-B14F-4D97-AF65-F5344CB8AC3E}">
        <p14:creationId xmlns:p14="http://schemas.microsoft.com/office/powerpoint/2010/main" val="268966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15BA956-A6C2-9442-A08D-26C29733BF61}" type="datetimeFigureOut">
              <a:rPr lang="fr-FR"/>
              <a:pPr>
                <a:defRPr/>
              </a:pPr>
              <a:t>04/09/11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CC4F8A2-0835-8A47-B63C-E7196DE0517D}" type="slidenum">
              <a:rPr lang="fr-FR"/>
              <a:pPr>
                <a:defRPr/>
              </a:pPr>
              <a:t>‹#›</a:t>
            </a:fld>
            <a:endParaRPr lang="fr-FR"/>
          </a:p>
        </p:txBody>
      </p:sp>
    </p:spTree>
    <p:extLst>
      <p:ext uri="{BB962C8B-B14F-4D97-AF65-F5344CB8AC3E}">
        <p14:creationId xmlns:p14="http://schemas.microsoft.com/office/powerpoint/2010/main" val="313319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2E7C3C8-F331-9D47-8F69-686097C0100D}" type="datetimeFigureOut">
              <a:rPr lang="fr-FR"/>
              <a:pPr>
                <a:defRPr/>
              </a:pPr>
              <a:t>04/09/11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609733D-35EC-7643-AD59-083D3AC058D1}" type="slidenum">
              <a:rPr lang="fr-FR"/>
              <a:pPr>
                <a:defRPr/>
              </a:pPr>
              <a:t>‹#›</a:t>
            </a:fld>
            <a:endParaRPr lang="fr-FR"/>
          </a:p>
        </p:txBody>
      </p:sp>
    </p:spTree>
    <p:extLst>
      <p:ext uri="{BB962C8B-B14F-4D97-AF65-F5344CB8AC3E}">
        <p14:creationId xmlns:p14="http://schemas.microsoft.com/office/powerpoint/2010/main" val="3069034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mn-cs"/>
              </a:defRPr>
            </a:lvl1pPr>
          </a:lstStyle>
          <a:p>
            <a:pPr>
              <a:defRPr/>
            </a:pPr>
            <a:fld id="{17B57001-B6C9-FF47-8F7D-D64DA73D1AA3}" type="datetimeFigureOut">
              <a:rPr lang="fr-FR"/>
              <a:pPr>
                <a:defRPr/>
              </a:pPr>
              <a:t>04/09/11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mn-cs"/>
              </a:defRPr>
            </a:lvl1pPr>
          </a:lstStyle>
          <a:p>
            <a:pPr>
              <a:defRPr/>
            </a:pPr>
            <a:fld id="{1C4F4B61-D793-2E4F-8162-B1AA50A1EC7F}"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hyperlink" Target="http://www.google.fr/imgres?imgurl=http://s50.radikal.ru/i130/0811/58/50f508bc24fe.jpg&amp;imgrefurl=http://forum.worldok.ru/index.php?showtopic=11011&amp;usg=__HZp70pTARJxRXaTL9sDfCE2bjCM=&amp;h=450&amp;w=450&amp;sz=42&amp;hl=fr&amp;start=4&amp;zoom=1&amp;um=1&amp;itbs=1&amp;tbnid=9ult1431ZkhxgM:&amp;tbnh=127&amp;tbnw=127&amp;prev=/images?q=armstrong+the+good+book&amp;um=1&amp;hl=fr&amp;sa=N&amp;tbs=isch:1" TargetMode="External"/><Relationship Id="rId5" Type="http://schemas.openxmlformats.org/officeDocument/2006/relationships/image" Target="../media/image1.jpeg"/><Relationship Id="rId6" Type="http://schemas.openxmlformats.org/officeDocument/2006/relationships/image" Target="../media/image2.png"/><Relationship Id="rId1" Type="http://schemas.microsoft.com/office/2007/relationships/media" Target="../media/media1.mp3"/><Relationship Id="rId2" Type="http://schemas.openxmlformats.org/officeDocument/2006/relationships/audio" Target="../media/media1.mp3"/></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ZoneTexte 3"/>
          <p:cNvSpPr txBox="1">
            <a:spLocks noChangeArrowheads="1"/>
          </p:cNvSpPr>
          <p:nvPr/>
        </p:nvSpPr>
        <p:spPr bwMode="auto">
          <a:xfrm>
            <a:off x="642938" y="285750"/>
            <a:ext cx="785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b="1">
                <a:latin typeface="Calibri" charset="0"/>
              </a:rPr>
              <a:t>Une proposition pour l</a:t>
            </a:r>
            <a:r>
              <a:rPr lang="ja-JP" altLang="fr-FR" b="1">
                <a:latin typeface="Calibri" charset="0"/>
              </a:rPr>
              <a:t>’</a:t>
            </a:r>
            <a:r>
              <a:rPr lang="fr-FR" altLang="ja-JP" b="1">
                <a:latin typeface="Calibri" charset="0"/>
              </a:rPr>
              <a:t>histoire des Arts:</a:t>
            </a:r>
          </a:p>
          <a:p>
            <a:pPr eaLnBrk="1" hangingPunct="1"/>
            <a:r>
              <a:rPr lang="fr-FR" b="1">
                <a:latin typeface="Calibri" charset="0"/>
              </a:rPr>
              <a:t>Le souvenir de l</a:t>
            </a:r>
            <a:r>
              <a:rPr lang="ja-JP" altLang="fr-FR" b="1">
                <a:latin typeface="Calibri" charset="0"/>
              </a:rPr>
              <a:t>’</a:t>
            </a:r>
            <a:r>
              <a:rPr lang="fr-FR" altLang="ja-JP" b="1">
                <a:latin typeface="Calibri" charset="0"/>
              </a:rPr>
              <a:t>esclavage dans la musique noire-américaine.</a:t>
            </a:r>
          </a:p>
          <a:p>
            <a:pPr eaLnBrk="1" hangingPunct="1"/>
            <a:r>
              <a:rPr lang="fr-FR" i="1">
                <a:latin typeface="Calibri" charset="0"/>
              </a:rPr>
              <a:t>Travail pluridisciplinaire : histoire, musique, anglais.</a:t>
            </a:r>
          </a:p>
        </p:txBody>
      </p:sp>
      <p:sp>
        <p:nvSpPr>
          <p:cNvPr id="13314" name="ZoneTexte 4"/>
          <p:cNvSpPr txBox="1">
            <a:spLocks noChangeArrowheads="1"/>
          </p:cNvSpPr>
          <p:nvPr/>
        </p:nvSpPr>
        <p:spPr bwMode="auto">
          <a:xfrm>
            <a:off x="714375" y="1785938"/>
            <a:ext cx="7929563"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2800">
                <a:latin typeface="Calibri" charset="0"/>
              </a:rPr>
              <a:t>Livret de compétences:</a:t>
            </a:r>
          </a:p>
          <a:p>
            <a:pPr eaLnBrk="1" hangingPunct="1"/>
            <a:r>
              <a:rPr lang="fr-FR" sz="2800">
                <a:latin typeface="Calibri" charset="0"/>
              </a:rPr>
              <a:t>Palier 3 compétence 5: la culture humaniste</a:t>
            </a:r>
          </a:p>
          <a:p>
            <a:pPr eaLnBrk="1" hangingPunct="1"/>
            <a:endParaRPr lang="fr-FR" sz="2800">
              <a:latin typeface="Calibri" charset="0"/>
            </a:endParaRPr>
          </a:p>
          <a:p>
            <a:pPr eaLnBrk="1" hangingPunct="1">
              <a:buFont typeface="Wingdings" charset="0"/>
              <a:buChar char="è"/>
            </a:pPr>
            <a:r>
              <a:rPr lang="fr-FR" sz="2800">
                <a:latin typeface="Calibri" charset="0"/>
                <a:sym typeface="Wingdings" charset="0"/>
              </a:rPr>
              <a:t>Avoir des connaissances et des repères relevant de la culture artistique: (…) œuvres </a:t>
            </a:r>
            <a:r>
              <a:rPr lang="fr-FR" sz="2800" u="sng">
                <a:latin typeface="Calibri" charset="0"/>
                <a:sym typeface="Wingdings" charset="0"/>
              </a:rPr>
              <a:t>musicales</a:t>
            </a:r>
            <a:r>
              <a:rPr lang="fr-FR" sz="2800">
                <a:latin typeface="Calibri" charset="0"/>
                <a:sym typeface="Wingdings" charset="0"/>
              </a:rPr>
              <a:t>.</a:t>
            </a:r>
          </a:p>
          <a:p>
            <a:pPr eaLnBrk="1" hangingPunct="1">
              <a:buFont typeface="Wingdings" charset="0"/>
              <a:buChar char="è"/>
            </a:pPr>
            <a:endParaRPr lang="fr-FR" sz="2800">
              <a:latin typeface="Calibri" charset="0"/>
              <a:sym typeface="Wingdings" charset="0"/>
            </a:endParaRPr>
          </a:p>
          <a:p>
            <a:pPr eaLnBrk="1" hangingPunct="1">
              <a:buFont typeface="Wingdings" charset="0"/>
              <a:buChar char="è"/>
            </a:pPr>
            <a:r>
              <a:rPr lang="fr-FR" sz="2800">
                <a:latin typeface="Calibri" charset="0"/>
                <a:sym typeface="Wingdings" charset="0"/>
              </a:rPr>
              <a:t>Etablir des </a:t>
            </a:r>
            <a:r>
              <a:rPr lang="fr-FR" sz="2800" u="sng">
                <a:latin typeface="Calibri" charset="0"/>
                <a:sym typeface="Wingdings" charset="0"/>
              </a:rPr>
              <a:t>liens entre les œuvres </a:t>
            </a:r>
            <a:r>
              <a:rPr lang="fr-FR" sz="2800">
                <a:latin typeface="Calibri" charset="0"/>
                <a:sym typeface="Wingdings" charset="0"/>
              </a:rPr>
              <a:t>(littéraires, artistiques) </a:t>
            </a:r>
            <a:r>
              <a:rPr lang="fr-FR" sz="2800" u="sng">
                <a:latin typeface="Calibri" charset="0"/>
                <a:sym typeface="Wingdings" charset="0"/>
              </a:rPr>
              <a:t>pour mieux les comprendre</a:t>
            </a:r>
            <a:r>
              <a:rPr lang="fr-FR" sz="2800">
                <a:latin typeface="Calibri" charset="0"/>
                <a:sym typeface="Wingdings" charset="0"/>
              </a:rPr>
              <a:t>.</a:t>
            </a:r>
          </a:p>
          <a:p>
            <a:pPr eaLnBrk="1" hangingPunct="1"/>
            <a:endParaRPr lang="fr-FR" sz="2800">
              <a:latin typeface="Calibri" charset="0"/>
              <a:sym typeface="Wingdings" charset="0"/>
            </a:endParaRPr>
          </a:p>
          <a:p>
            <a:pPr eaLnBrk="1" hangingPunct="1">
              <a:buFont typeface="Wingdings" charset="0"/>
              <a:buChar char="è"/>
            </a:pPr>
            <a:r>
              <a:rPr lang="fr-FR" sz="2800">
                <a:latin typeface="Calibri" charset="0"/>
                <a:sym typeface="Wingdings" charset="0"/>
              </a:rPr>
              <a:t>Etre sensible aux </a:t>
            </a:r>
            <a:r>
              <a:rPr lang="fr-FR" sz="2800" u="sng">
                <a:latin typeface="Calibri" charset="0"/>
                <a:sym typeface="Wingdings" charset="0"/>
              </a:rPr>
              <a:t>enjeux esthétiques et humains</a:t>
            </a:r>
            <a:r>
              <a:rPr lang="fr-FR" sz="2800">
                <a:latin typeface="Calibri" charset="0"/>
                <a:sym typeface="Wingdings" charset="0"/>
              </a:rPr>
              <a:t> d</a:t>
            </a:r>
            <a:r>
              <a:rPr lang="ja-JP" altLang="fr-FR" sz="2800">
                <a:latin typeface="Calibri" charset="0"/>
                <a:sym typeface="Wingdings" charset="0"/>
              </a:rPr>
              <a:t>’</a:t>
            </a:r>
            <a:r>
              <a:rPr lang="fr-FR" altLang="ja-JP" sz="2800">
                <a:latin typeface="Calibri" charset="0"/>
                <a:sym typeface="Wingdings" charset="0"/>
              </a:rPr>
              <a:t>une œuvre artistique.</a:t>
            </a:r>
            <a:endParaRPr lang="fr-FR" sz="28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1285875" y="928688"/>
            <a:ext cx="6858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a:latin typeface="Calibri" charset="0"/>
              </a:rPr>
              <a:t>Extrait du programme de 4</a:t>
            </a:r>
            <a:r>
              <a:rPr lang="fr-FR" baseline="30000">
                <a:latin typeface="Calibri" charset="0"/>
              </a:rPr>
              <a:t>ème</a:t>
            </a:r>
            <a:r>
              <a:rPr lang="fr-FR">
                <a:latin typeface="Calibri" charset="0"/>
              </a:rPr>
              <a:t>: thème transversal au programme d</a:t>
            </a:r>
            <a:r>
              <a:rPr lang="ja-JP" altLang="fr-FR">
                <a:latin typeface="Calibri" charset="0"/>
              </a:rPr>
              <a:t>’</a:t>
            </a:r>
            <a:r>
              <a:rPr lang="fr-FR" altLang="ja-JP">
                <a:latin typeface="Calibri" charset="0"/>
              </a:rPr>
              <a:t>histoire : les arts, témoins de l</a:t>
            </a:r>
            <a:r>
              <a:rPr lang="ja-JP" altLang="fr-FR">
                <a:latin typeface="Calibri" charset="0"/>
              </a:rPr>
              <a:t>’</a:t>
            </a:r>
            <a:r>
              <a:rPr lang="fr-FR" altLang="ja-JP">
                <a:latin typeface="Calibri" charset="0"/>
              </a:rPr>
              <a:t>histoire des XVIIIe et XIXe siècles</a:t>
            </a:r>
            <a:endParaRPr lang="fr-FR">
              <a:latin typeface="Calibri" charset="0"/>
            </a:endParaRPr>
          </a:p>
        </p:txBody>
      </p:sp>
      <p:sp>
        <p:nvSpPr>
          <p:cNvPr id="14338" name="ZoneTexte 2"/>
          <p:cNvSpPr txBox="1">
            <a:spLocks noChangeArrowheads="1"/>
          </p:cNvSpPr>
          <p:nvPr/>
        </p:nvSpPr>
        <p:spPr bwMode="auto">
          <a:xfrm>
            <a:off x="1357313" y="2500313"/>
            <a:ext cx="6858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a:latin typeface="Calibri" charset="0"/>
                <a:sym typeface="Wingdings" charset="0"/>
              </a:rPr>
              <a:t> Il s</a:t>
            </a:r>
            <a:r>
              <a:rPr lang="ja-JP" altLang="fr-FR">
                <a:latin typeface="Calibri" charset="0"/>
                <a:sym typeface="Wingdings" charset="0"/>
              </a:rPr>
              <a:t>’</a:t>
            </a:r>
            <a:r>
              <a:rPr lang="fr-FR" altLang="ja-JP">
                <a:latin typeface="Calibri" charset="0"/>
                <a:sym typeface="Wingdings" charset="0"/>
              </a:rPr>
              <a:t>agit ici d</a:t>
            </a:r>
            <a:r>
              <a:rPr lang="ja-JP" altLang="fr-FR">
                <a:latin typeface="Calibri" charset="0"/>
                <a:sym typeface="Wingdings" charset="0"/>
              </a:rPr>
              <a:t>’</a:t>
            </a:r>
            <a:r>
              <a:rPr lang="fr-FR" altLang="ja-JP">
                <a:latin typeface="Calibri" charset="0"/>
                <a:sym typeface="Wingdings" charset="0"/>
              </a:rPr>
              <a:t>étudier la reprise en jazz d</a:t>
            </a:r>
            <a:r>
              <a:rPr lang="ja-JP" altLang="fr-FR">
                <a:latin typeface="Calibri" charset="0"/>
                <a:sym typeface="Wingdings" charset="0"/>
              </a:rPr>
              <a:t>’</a:t>
            </a:r>
            <a:r>
              <a:rPr lang="fr-FR" altLang="ja-JP">
                <a:latin typeface="Calibri" charset="0"/>
                <a:sym typeface="Wingdings" charset="0"/>
              </a:rPr>
              <a:t>un </a:t>
            </a:r>
            <a:r>
              <a:rPr lang="fr-FR" altLang="ja-JP" i="1">
                <a:latin typeface="Calibri" charset="0"/>
                <a:sym typeface="Wingdings" charset="0"/>
              </a:rPr>
              <a:t>negro spiritual</a:t>
            </a:r>
            <a:r>
              <a:rPr lang="fr-FR" altLang="ja-JP">
                <a:latin typeface="Calibri" charset="0"/>
                <a:sym typeface="Wingdings" charset="0"/>
              </a:rPr>
              <a:t> datant du XIXe siècle et témoignant de l</a:t>
            </a:r>
            <a:r>
              <a:rPr lang="ja-JP" altLang="fr-FR">
                <a:latin typeface="Calibri" charset="0"/>
                <a:sym typeface="Wingdings" charset="0"/>
              </a:rPr>
              <a:t>’</a:t>
            </a:r>
            <a:r>
              <a:rPr lang="fr-FR" altLang="ja-JP">
                <a:latin typeface="Calibri" charset="0"/>
                <a:sym typeface="Wingdings" charset="0"/>
              </a:rPr>
              <a:t>époque de l</a:t>
            </a:r>
            <a:r>
              <a:rPr lang="ja-JP" altLang="fr-FR">
                <a:latin typeface="Calibri" charset="0"/>
                <a:sym typeface="Wingdings" charset="0"/>
              </a:rPr>
              <a:t>’</a:t>
            </a:r>
            <a:r>
              <a:rPr lang="fr-FR" altLang="ja-JP">
                <a:latin typeface="Calibri" charset="0"/>
                <a:sym typeface="Wingdings" charset="0"/>
              </a:rPr>
              <a:t>esclavage:</a:t>
            </a:r>
          </a:p>
          <a:p>
            <a:pPr eaLnBrk="1" hangingPunct="1"/>
            <a:endParaRPr lang="fr-FR">
              <a:latin typeface="Calibri" charset="0"/>
              <a:sym typeface="Wingdings" charset="0"/>
            </a:endParaRPr>
          </a:p>
          <a:p>
            <a:pPr eaLnBrk="1" hangingPunct="1"/>
            <a:r>
              <a:rPr lang="fr-FR" b="1" i="1">
                <a:latin typeface="Calibri" charset="0"/>
                <a:sym typeface="Wingdings" charset="0"/>
              </a:rPr>
              <a:t>Go down Moses</a:t>
            </a:r>
            <a:r>
              <a:rPr lang="fr-FR" b="1">
                <a:latin typeface="Calibri" charset="0"/>
                <a:sym typeface="Wingdings" charset="0"/>
              </a:rPr>
              <a:t>, repris pas Louis Amstrong.</a:t>
            </a:r>
          </a:p>
          <a:p>
            <a:pPr eaLnBrk="1" hangingPunct="1"/>
            <a:endParaRPr lang="fr-FR" b="1">
              <a:latin typeface="Calibri" charset="0"/>
              <a:sym typeface="Wingdings" charset="0"/>
            </a:endParaRPr>
          </a:p>
          <a:p>
            <a:pPr eaLnBrk="1" hangingPunct="1"/>
            <a:r>
              <a:rPr lang="fr-FR">
                <a:latin typeface="Calibri" charset="0"/>
                <a:sym typeface="Wingdings" charset="0"/>
              </a:rPr>
              <a:t>Temps prévu : ½ séance, en complément de l</a:t>
            </a:r>
            <a:r>
              <a:rPr lang="ja-JP" altLang="fr-FR">
                <a:latin typeface="Calibri" charset="0"/>
                <a:sym typeface="Wingdings" charset="0"/>
              </a:rPr>
              <a:t>’</a:t>
            </a:r>
            <a:r>
              <a:rPr lang="fr-FR" altLang="ja-JP">
                <a:latin typeface="Calibri" charset="0"/>
                <a:sym typeface="Wingdings" charset="0"/>
              </a:rPr>
              <a:t>évaluation (1/2 heure) sur le chapitre concernant les traites négrières.</a:t>
            </a:r>
            <a:endParaRPr lang="fr-FR">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71500" y="2928938"/>
            <a:ext cx="4572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atin typeface="Calibri" charset="0"/>
              </a:rPr>
              <a:t>«</a:t>
            </a:r>
            <a:r>
              <a:rPr lang="fr-FR" i="1">
                <a:latin typeface="Calibri" charset="0"/>
              </a:rPr>
              <a:t> </a:t>
            </a:r>
            <a:r>
              <a:rPr lang="fr-FR">
                <a:latin typeface="Calibri" charset="0"/>
              </a:rPr>
              <a:t>Go down, Moses</a:t>
            </a:r>
            <a:r>
              <a:rPr lang="fr-FR" i="1">
                <a:latin typeface="Calibri" charset="0"/>
              </a:rPr>
              <a:t>,</a:t>
            </a:r>
          </a:p>
          <a:p>
            <a:r>
              <a:rPr lang="fr-FR">
                <a:latin typeface="Calibri" charset="0"/>
              </a:rPr>
              <a:t>Way down in Egypt land,</a:t>
            </a:r>
          </a:p>
          <a:p>
            <a:r>
              <a:rPr lang="fr-FR">
                <a:latin typeface="Calibri" charset="0"/>
              </a:rPr>
              <a:t>Tell old pharaoe to</a:t>
            </a:r>
          </a:p>
          <a:p>
            <a:r>
              <a:rPr lang="fr-FR">
                <a:latin typeface="Calibri" charset="0"/>
              </a:rPr>
              <a:t>Let my people go!</a:t>
            </a:r>
          </a:p>
          <a:p>
            <a:r>
              <a:rPr lang="fr-FR">
                <a:latin typeface="Calibri" charset="0"/>
              </a:rPr>
              <a:t>When Israel was in Egypt land</a:t>
            </a:r>
          </a:p>
          <a:p>
            <a:r>
              <a:rPr lang="fr-FR">
                <a:latin typeface="Calibri" charset="0"/>
              </a:rPr>
              <a:t>Let my people go!</a:t>
            </a:r>
          </a:p>
          <a:p>
            <a:r>
              <a:rPr lang="fr-FR">
                <a:latin typeface="Calibri" charset="0"/>
              </a:rPr>
              <a:t>Oppressed so hard they could not stand,</a:t>
            </a:r>
          </a:p>
          <a:p>
            <a:r>
              <a:rPr lang="fr-FR">
                <a:latin typeface="Calibri" charset="0"/>
              </a:rPr>
              <a:t>Let my people go!</a:t>
            </a:r>
          </a:p>
          <a:p>
            <a:r>
              <a:rPr lang="fr-FR">
                <a:latin typeface="Calibri" charset="0"/>
              </a:rPr>
              <a:t>So the God says: Go down, Moses</a:t>
            </a:r>
          </a:p>
          <a:p>
            <a:r>
              <a:rPr lang="fr-FR">
                <a:latin typeface="Calibri" charset="0"/>
              </a:rPr>
              <a:t>Way down in Egypt land</a:t>
            </a:r>
          </a:p>
          <a:p>
            <a:r>
              <a:rPr lang="fr-FR">
                <a:latin typeface="Calibri" charset="0"/>
              </a:rPr>
              <a:t>Tell old pharaoe to </a:t>
            </a:r>
          </a:p>
          <a:p>
            <a:r>
              <a:rPr lang="fr-FR">
                <a:latin typeface="Calibri" charset="0"/>
              </a:rPr>
              <a:t>Let my people go! »</a:t>
            </a:r>
          </a:p>
        </p:txBody>
      </p:sp>
      <p:sp>
        <p:nvSpPr>
          <p:cNvPr id="15362" name="Rectangle 2"/>
          <p:cNvSpPr>
            <a:spLocks noChangeArrowheads="1"/>
          </p:cNvSpPr>
          <p:nvPr/>
        </p:nvSpPr>
        <p:spPr bwMode="auto">
          <a:xfrm>
            <a:off x="5214938" y="3000375"/>
            <a:ext cx="37147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atin typeface="Calibri" charset="0"/>
              </a:rPr>
              <a:t>Traduction:</a:t>
            </a:r>
          </a:p>
          <a:p>
            <a:r>
              <a:rPr lang="fr-FR">
                <a:latin typeface="Calibri" charset="0"/>
              </a:rPr>
              <a:t>Va, Moïse, descends en Egypte,</a:t>
            </a:r>
          </a:p>
          <a:p>
            <a:r>
              <a:rPr lang="fr-FR">
                <a:latin typeface="Calibri" charset="0"/>
              </a:rPr>
              <a:t>Dis au vieux pharaon de</a:t>
            </a:r>
          </a:p>
          <a:p>
            <a:r>
              <a:rPr lang="fr-FR">
                <a:latin typeface="Calibri" charset="0"/>
              </a:rPr>
              <a:t>Laisser mon peuple s</a:t>
            </a:r>
            <a:r>
              <a:rPr lang="ja-JP" altLang="fr-FR">
                <a:latin typeface="Calibri" charset="0"/>
              </a:rPr>
              <a:t>’</a:t>
            </a:r>
            <a:r>
              <a:rPr lang="fr-FR" altLang="ja-JP">
                <a:latin typeface="Calibri" charset="0"/>
              </a:rPr>
              <a:t>en aller!</a:t>
            </a:r>
          </a:p>
          <a:p>
            <a:r>
              <a:rPr lang="fr-FR">
                <a:latin typeface="Calibri" charset="0"/>
              </a:rPr>
              <a:t>Quand Israel était en Egypte,</a:t>
            </a:r>
          </a:p>
          <a:p>
            <a:r>
              <a:rPr lang="fr-FR">
                <a:latin typeface="Calibri" charset="0"/>
              </a:rPr>
              <a:t>Laisse mon peuple s</a:t>
            </a:r>
            <a:r>
              <a:rPr lang="ja-JP" altLang="fr-FR">
                <a:latin typeface="Calibri" charset="0"/>
              </a:rPr>
              <a:t>’</a:t>
            </a:r>
            <a:r>
              <a:rPr lang="fr-FR" altLang="ja-JP">
                <a:latin typeface="Calibri" charset="0"/>
              </a:rPr>
              <a:t>en aller</a:t>
            </a:r>
          </a:p>
          <a:p>
            <a:r>
              <a:rPr lang="fr-FR">
                <a:latin typeface="Calibri" charset="0"/>
              </a:rPr>
              <a:t>Opprimé d</a:t>
            </a:r>
            <a:r>
              <a:rPr lang="ja-JP" altLang="fr-FR">
                <a:latin typeface="Calibri" charset="0"/>
              </a:rPr>
              <a:t>’</a:t>
            </a:r>
            <a:r>
              <a:rPr lang="fr-FR" altLang="ja-JP">
                <a:latin typeface="Calibri" charset="0"/>
              </a:rPr>
              <a:t>une façon insoutenable,</a:t>
            </a:r>
          </a:p>
          <a:p>
            <a:r>
              <a:rPr lang="fr-FR">
                <a:latin typeface="Calibri" charset="0"/>
              </a:rPr>
              <a:t>Laisse mon peuple s</a:t>
            </a:r>
            <a:r>
              <a:rPr lang="ja-JP" altLang="fr-FR">
                <a:latin typeface="Calibri" charset="0"/>
              </a:rPr>
              <a:t>’</a:t>
            </a:r>
            <a:r>
              <a:rPr lang="fr-FR" altLang="ja-JP">
                <a:latin typeface="Calibri" charset="0"/>
              </a:rPr>
              <a:t>en aller!</a:t>
            </a:r>
          </a:p>
          <a:p>
            <a:r>
              <a:rPr lang="fr-FR">
                <a:latin typeface="Calibri" charset="0"/>
              </a:rPr>
              <a:t>Dieu dit : Va, Moïse, descends en Egypte,</a:t>
            </a:r>
          </a:p>
          <a:p>
            <a:r>
              <a:rPr lang="fr-FR">
                <a:latin typeface="Calibri" charset="0"/>
              </a:rPr>
              <a:t>Dis au vieux pharaon de </a:t>
            </a:r>
          </a:p>
          <a:p>
            <a:r>
              <a:rPr lang="fr-FR">
                <a:latin typeface="Calibri" charset="0"/>
              </a:rPr>
              <a:t>Laisser mon peuple s</a:t>
            </a:r>
            <a:r>
              <a:rPr lang="ja-JP" altLang="fr-FR">
                <a:latin typeface="Calibri" charset="0"/>
              </a:rPr>
              <a:t>’</a:t>
            </a:r>
            <a:r>
              <a:rPr lang="fr-FR" altLang="ja-JP">
                <a:latin typeface="Calibri" charset="0"/>
              </a:rPr>
              <a:t>en aller.</a:t>
            </a:r>
            <a:endParaRPr lang="fr-FR">
              <a:latin typeface="Calibri" charset="0"/>
            </a:endParaRPr>
          </a:p>
        </p:txBody>
      </p:sp>
      <p:pic>
        <p:nvPicPr>
          <p:cNvPr id="15363" name="Picture 2" descr="http://t1.gstatic.com/images?q=tbn:9ult1431ZkhxgM:">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75" y="28575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ZoneTexte 5"/>
          <p:cNvSpPr txBox="1">
            <a:spLocks noChangeArrowheads="1"/>
          </p:cNvSpPr>
          <p:nvPr/>
        </p:nvSpPr>
        <p:spPr bwMode="auto">
          <a:xfrm>
            <a:off x="5429250" y="285750"/>
            <a:ext cx="33575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a:latin typeface="Calibri" charset="0"/>
              </a:rPr>
              <a:t>Louis Amstrong, </a:t>
            </a:r>
            <a:r>
              <a:rPr lang="fr-FR" sz="1800" i="1">
                <a:latin typeface="Calibri" charset="0"/>
              </a:rPr>
              <a:t>Louis and the Good Book</a:t>
            </a:r>
            <a:r>
              <a:rPr lang="fr-FR" sz="1800">
                <a:latin typeface="Calibri" charset="0"/>
              </a:rPr>
              <a:t>, 1958.</a:t>
            </a:r>
          </a:p>
          <a:p>
            <a:pPr eaLnBrk="1" hangingPunct="1"/>
            <a:r>
              <a:rPr lang="fr-FR" sz="1800">
                <a:latin typeface="Calibri" charset="0"/>
              </a:rPr>
              <a:t>Dans ce disque, le jazzman Louis Amstrong interprète des </a:t>
            </a:r>
            <a:r>
              <a:rPr lang="fr-FR" sz="1800" i="1">
                <a:latin typeface="Calibri" charset="0"/>
              </a:rPr>
              <a:t>negro-spirituals </a:t>
            </a:r>
            <a:r>
              <a:rPr lang="fr-FR" sz="1800">
                <a:latin typeface="Calibri" charset="0"/>
              </a:rPr>
              <a:t>du XIXe siècle et des chants racontant des épisodes de la Bible.</a:t>
            </a:r>
          </a:p>
        </p:txBody>
      </p:sp>
      <p:pic>
        <p:nvPicPr>
          <p:cNvPr id="2" name="Go down Moses 30s.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187624" y="908720"/>
            <a:ext cx="812800" cy="812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793"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oneTexte 3"/>
          <p:cNvSpPr txBox="1">
            <a:spLocks noChangeArrowheads="1"/>
          </p:cNvSpPr>
          <p:nvPr/>
        </p:nvSpPr>
        <p:spPr bwMode="auto">
          <a:xfrm>
            <a:off x="4572000" y="428625"/>
            <a:ext cx="4286250"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b="1">
                <a:latin typeface="Calibri" charset="0"/>
              </a:rPr>
              <a:t>Doc. 2: Les Hébreux en Egypte.</a:t>
            </a:r>
          </a:p>
          <a:p>
            <a:pPr eaLnBrk="1" hangingPunct="1"/>
            <a:r>
              <a:rPr lang="fr-FR" sz="1800" i="1">
                <a:latin typeface="Calibri" charset="0"/>
              </a:rPr>
              <a:t>Selon la Bible, les Hébreux ont été esclaves au second millénaire avant JC.</a:t>
            </a:r>
          </a:p>
          <a:p>
            <a:pPr eaLnBrk="1" hangingPunct="1"/>
            <a:r>
              <a:rPr lang="fr-FR" sz="1800">
                <a:latin typeface="Calibri" charset="0"/>
              </a:rPr>
              <a:t>« Dieu appela Moïse et lui dit: « J</a:t>
            </a:r>
            <a:r>
              <a:rPr lang="ja-JP" altLang="fr-FR" sz="1800">
                <a:latin typeface="Calibri" charset="0"/>
              </a:rPr>
              <a:t>’</a:t>
            </a:r>
            <a:r>
              <a:rPr lang="fr-FR" altLang="ja-JP" sz="1800">
                <a:latin typeface="Calibri" charset="0"/>
              </a:rPr>
              <a:t>ai vu la misère de mon peuple en Egypte et je l</a:t>
            </a:r>
            <a:r>
              <a:rPr lang="ja-JP" altLang="fr-FR" sz="1800">
                <a:latin typeface="Calibri" charset="0"/>
              </a:rPr>
              <a:t>’</a:t>
            </a:r>
            <a:r>
              <a:rPr lang="fr-FR" altLang="ja-JP" sz="1800">
                <a:latin typeface="Calibri" charset="0"/>
              </a:rPr>
              <a:t>ai entendu crier sous les coups de ses chefs de corvée. Je suis descendu pour le délivrer et le faire monter vers un bon et vaste pays, vers un pays ruisselant de lait et de miel, vers le pays de Canaan. Va, fais sortir d</a:t>
            </a:r>
            <a:r>
              <a:rPr lang="ja-JP" altLang="fr-FR" sz="1800">
                <a:latin typeface="Calibri" charset="0"/>
              </a:rPr>
              <a:t>’</a:t>
            </a:r>
            <a:r>
              <a:rPr lang="fr-FR" altLang="ja-JP" sz="1800">
                <a:latin typeface="Calibri" charset="0"/>
              </a:rPr>
              <a:t>Egypte mon peuple, les fils d</a:t>
            </a:r>
            <a:r>
              <a:rPr lang="ja-JP" altLang="fr-FR" sz="1800">
                <a:latin typeface="Calibri" charset="0"/>
              </a:rPr>
              <a:t>’</a:t>
            </a:r>
            <a:r>
              <a:rPr lang="fr-FR" altLang="ja-JP" sz="1800">
                <a:latin typeface="Calibri" charset="0"/>
              </a:rPr>
              <a:t>Israël (…). »</a:t>
            </a:r>
          </a:p>
          <a:p>
            <a:pPr eaLnBrk="1" hangingPunct="1"/>
            <a:r>
              <a:rPr lang="fr-FR" sz="1400">
                <a:latin typeface="Calibri" charset="0"/>
              </a:rPr>
              <a:t>D</a:t>
            </a:r>
            <a:r>
              <a:rPr lang="ja-JP" altLang="fr-FR" sz="1400">
                <a:latin typeface="Calibri" charset="0"/>
              </a:rPr>
              <a:t>’</a:t>
            </a:r>
            <a:r>
              <a:rPr lang="fr-FR" altLang="ja-JP" sz="1400">
                <a:latin typeface="Calibri" charset="0"/>
              </a:rPr>
              <a:t>après la Bible, livre de l</a:t>
            </a:r>
            <a:r>
              <a:rPr lang="ja-JP" altLang="fr-FR" sz="1400">
                <a:latin typeface="Calibri" charset="0"/>
              </a:rPr>
              <a:t>’</a:t>
            </a:r>
            <a:r>
              <a:rPr lang="fr-FR" altLang="ja-JP" sz="1400">
                <a:latin typeface="Calibri" charset="0"/>
              </a:rPr>
              <a:t>Exode.</a:t>
            </a:r>
            <a:endParaRPr lang="fr-FR" sz="1400">
              <a:latin typeface="Calibri" charset="0"/>
            </a:endParaRPr>
          </a:p>
        </p:txBody>
      </p:sp>
      <p:sp>
        <p:nvSpPr>
          <p:cNvPr id="16386" name="ZoneTexte 5"/>
          <p:cNvSpPr txBox="1">
            <a:spLocks noChangeArrowheads="1"/>
          </p:cNvSpPr>
          <p:nvPr/>
        </p:nvSpPr>
        <p:spPr bwMode="auto">
          <a:xfrm>
            <a:off x="214313" y="285750"/>
            <a:ext cx="5857875"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b="1">
                <a:latin typeface="Calibri" charset="0"/>
              </a:rPr>
              <a:t>Doc. 1: </a:t>
            </a:r>
            <a:r>
              <a:rPr lang="fr-FR" sz="1800" b="1" i="1">
                <a:latin typeface="Calibri" charset="0"/>
              </a:rPr>
              <a:t>Go down Moses </a:t>
            </a:r>
            <a:r>
              <a:rPr lang="fr-FR" sz="1800" b="1">
                <a:latin typeface="Calibri" charset="0"/>
              </a:rPr>
              <a:t>(début).</a:t>
            </a:r>
          </a:p>
          <a:p>
            <a:pPr eaLnBrk="1" hangingPunct="1"/>
            <a:r>
              <a:rPr lang="fr-FR" sz="1800" i="1">
                <a:latin typeface="Calibri" charset="0"/>
              </a:rPr>
              <a:t>Traduction</a:t>
            </a:r>
            <a:r>
              <a:rPr lang="fr-FR" sz="1800">
                <a:latin typeface="Calibri" charset="0"/>
              </a:rPr>
              <a:t>:</a:t>
            </a:r>
          </a:p>
          <a:p>
            <a:pPr eaLnBrk="1" hangingPunct="1"/>
            <a:r>
              <a:rPr lang="fr-FR" sz="1800">
                <a:latin typeface="Calibri" charset="0"/>
              </a:rPr>
              <a:t>Va, Moïse, descends en Egypte,</a:t>
            </a:r>
          </a:p>
          <a:p>
            <a:pPr eaLnBrk="1" hangingPunct="1"/>
            <a:r>
              <a:rPr lang="fr-FR" sz="1800">
                <a:latin typeface="Calibri" charset="0"/>
              </a:rPr>
              <a:t>Dis au vieux pharaon de</a:t>
            </a:r>
          </a:p>
          <a:p>
            <a:pPr eaLnBrk="1" hangingPunct="1"/>
            <a:r>
              <a:rPr lang="fr-FR" sz="1800">
                <a:latin typeface="Calibri" charset="0"/>
              </a:rPr>
              <a:t>Laisser mon peuple s</a:t>
            </a:r>
            <a:r>
              <a:rPr lang="ja-JP" altLang="fr-FR" sz="1800">
                <a:latin typeface="Calibri" charset="0"/>
              </a:rPr>
              <a:t>’</a:t>
            </a:r>
            <a:r>
              <a:rPr lang="fr-FR" altLang="ja-JP" sz="1800">
                <a:latin typeface="Calibri" charset="0"/>
              </a:rPr>
              <a:t>en aller!</a:t>
            </a:r>
          </a:p>
          <a:p>
            <a:pPr eaLnBrk="1" hangingPunct="1"/>
            <a:r>
              <a:rPr lang="fr-FR" sz="1800">
                <a:latin typeface="Calibri" charset="0"/>
              </a:rPr>
              <a:t>Quand Israel était en Egypte,</a:t>
            </a:r>
          </a:p>
          <a:p>
            <a:pPr eaLnBrk="1" hangingPunct="1"/>
            <a:r>
              <a:rPr lang="fr-FR" sz="1800">
                <a:latin typeface="Calibri" charset="0"/>
              </a:rPr>
              <a:t>Laisse mon peuple s</a:t>
            </a:r>
            <a:r>
              <a:rPr lang="ja-JP" altLang="fr-FR" sz="1800">
                <a:latin typeface="Calibri" charset="0"/>
              </a:rPr>
              <a:t>’</a:t>
            </a:r>
            <a:r>
              <a:rPr lang="fr-FR" altLang="ja-JP" sz="1800">
                <a:latin typeface="Calibri" charset="0"/>
              </a:rPr>
              <a:t>en aller</a:t>
            </a:r>
          </a:p>
          <a:p>
            <a:pPr eaLnBrk="1" hangingPunct="1"/>
            <a:r>
              <a:rPr lang="fr-FR" sz="1800">
                <a:latin typeface="Calibri" charset="0"/>
              </a:rPr>
              <a:t>Opprimé d</a:t>
            </a:r>
            <a:r>
              <a:rPr lang="ja-JP" altLang="fr-FR" sz="1800">
                <a:latin typeface="Calibri" charset="0"/>
              </a:rPr>
              <a:t>’</a:t>
            </a:r>
            <a:r>
              <a:rPr lang="fr-FR" altLang="ja-JP" sz="1800">
                <a:latin typeface="Calibri" charset="0"/>
              </a:rPr>
              <a:t>une façon insoutenable,</a:t>
            </a:r>
          </a:p>
          <a:p>
            <a:pPr eaLnBrk="1" hangingPunct="1"/>
            <a:r>
              <a:rPr lang="fr-FR" sz="1800">
                <a:latin typeface="Calibri" charset="0"/>
              </a:rPr>
              <a:t>Laisse mon peuple s</a:t>
            </a:r>
            <a:r>
              <a:rPr lang="ja-JP" altLang="fr-FR" sz="1800">
                <a:latin typeface="Calibri" charset="0"/>
              </a:rPr>
              <a:t>’</a:t>
            </a:r>
            <a:r>
              <a:rPr lang="fr-FR" altLang="ja-JP" sz="1800">
                <a:latin typeface="Calibri" charset="0"/>
              </a:rPr>
              <a:t>en aller!</a:t>
            </a:r>
          </a:p>
          <a:p>
            <a:pPr eaLnBrk="1" hangingPunct="1"/>
            <a:r>
              <a:rPr lang="fr-FR" sz="1800">
                <a:latin typeface="Calibri" charset="0"/>
              </a:rPr>
              <a:t>Dieu dit: Va, Moïse, descends en Egypte,</a:t>
            </a:r>
          </a:p>
          <a:p>
            <a:pPr eaLnBrk="1" hangingPunct="1"/>
            <a:r>
              <a:rPr lang="fr-FR" sz="1800">
                <a:latin typeface="Calibri" charset="0"/>
              </a:rPr>
              <a:t>Dis au vieux pharaon de </a:t>
            </a:r>
          </a:p>
          <a:p>
            <a:pPr eaLnBrk="1" hangingPunct="1"/>
            <a:r>
              <a:rPr lang="fr-FR" sz="1800">
                <a:latin typeface="Calibri" charset="0"/>
              </a:rPr>
              <a:t>Laisser mon peuple s</a:t>
            </a:r>
            <a:r>
              <a:rPr lang="ja-JP" altLang="fr-FR" sz="1800">
                <a:latin typeface="Calibri" charset="0"/>
              </a:rPr>
              <a:t>’</a:t>
            </a:r>
            <a:r>
              <a:rPr lang="fr-FR" altLang="ja-JP" sz="1800">
                <a:latin typeface="Calibri" charset="0"/>
              </a:rPr>
              <a:t>en aller.</a:t>
            </a:r>
          </a:p>
          <a:p>
            <a:pPr eaLnBrk="1" hangingPunct="1"/>
            <a:r>
              <a:rPr lang="fr-FR" sz="1400">
                <a:latin typeface="Calibri" charset="0"/>
              </a:rPr>
              <a:t>Source: </a:t>
            </a:r>
            <a:r>
              <a:rPr lang="fr-FR" sz="1400" i="1">
                <a:latin typeface="Calibri" charset="0"/>
              </a:rPr>
              <a:t>Louis Amstrong and the Good Book</a:t>
            </a:r>
            <a:r>
              <a:rPr lang="fr-FR" sz="1400">
                <a:latin typeface="Calibri" charset="0"/>
              </a:rPr>
              <a:t>, 1956.</a:t>
            </a:r>
          </a:p>
        </p:txBody>
      </p:sp>
      <p:sp>
        <p:nvSpPr>
          <p:cNvPr id="16387" name="ZoneTexte 6"/>
          <p:cNvSpPr txBox="1">
            <a:spLocks noChangeArrowheads="1"/>
          </p:cNvSpPr>
          <p:nvPr/>
        </p:nvSpPr>
        <p:spPr bwMode="auto">
          <a:xfrm>
            <a:off x="357188" y="3717925"/>
            <a:ext cx="84296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800">
              <a:latin typeface="Calibri" charset="0"/>
            </a:endParaRPr>
          </a:p>
          <a:p>
            <a:pPr eaLnBrk="1" hangingPunct="1"/>
            <a:r>
              <a:rPr lang="fr-FR" sz="1800">
                <a:latin typeface="Calibri" charset="0"/>
              </a:rPr>
              <a:t>1) Présentez les deux documents:</a:t>
            </a:r>
          </a:p>
          <a:p>
            <a:pPr eaLnBrk="1" hangingPunct="1"/>
            <a:endParaRPr lang="fr-FR" sz="1800">
              <a:latin typeface="Calibri" charset="0"/>
            </a:endParaRPr>
          </a:p>
          <a:p>
            <a:pPr eaLnBrk="1" hangingPunct="1"/>
            <a:r>
              <a:rPr lang="fr-FR" sz="1800">
                <a:latin typeface="Calibri" charset="0"/>
              </a:rPr>
              <a:t>2) Que raconte ce negro-spiritual?</a:t>
            </a:r>
          </a:p>
          <a:p>
            <a:pPr eaLnBrk="1" hangingPunct="1"/>
            <a:endParaRPr lang="fr-FR" sz="1800">
              <a:latin typeface="Calibri" charset="0"/>
            </a:endParaRPr>
          </a:p>
          <a:p>
            <a:pPr eaLnBrk="1" hangingPunct="1"/>
            <a:r>
              <a:rPr lang="fr-FR" sz="1800">
                <a:latin typeface="Calibri" charset="0"/>
              </a:rPr>
              <a:t>3) Quel passage de la chanson peut faire écho à l</a:t>
            </a:r>
            <a:r>
              <a:rPr lang="ja-JP" altLang="fr-FR" sz="1800">
                <a:latin typeface="Calibri" charset="0"/>
              </a:rPr>
              <a:t>’</a:t>
            </a:r>
            <a:r>
              <a:rPr lang="fr-FR" altLang="ja-JP" sz="1800">
                <a:latin typeface="Calibri" charset="0"/>
              </a:rPr>
              <a:t>histoire des Noirs américains?</a:t>
            </a:r>
          </a:p>
          <a:p>
            <a:pPr eaLnBrk="1" hangingPunct="1"/>
            <a:endParaRPr lang="fr-FR" sz="1800">
              <a:latin typeface="Calibri" charset="0"/>
            </a:endParaRPr>
          </a:p>
          <a:p>
            <a:pPr eaLnBrk="1" hangingPunct="1"/>
            <a:r>
              <a:rPr lang="fr-FR" sz="1800">
                <a:latin typeface="Calibri" charset="0"/>
              </a:rPr>
              <a:t>4) A qui les Noirs se comparent-ils donc dans cette chanson?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357188" y="857250"/>
            <a:ext cx="4286250" cy="4524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dirty="0">
                <a:latin typeface="Calibri" charset="0"/>
              </a:rPr>
              <a:t>Histoire des arts: le souvenir de l</a:t>
            </a:r>
            <a:r>
              <a:rPr lang="ja-JP" altLang="fr-FR" sz="1800" dirty="0">
                <a:latin typeface="Calibri" charset="0"/>
              </a:rPr>
              <a:t>’</a:t>
            </a:r>
            <a:r>
              <a:rPr lang="fr-FR" altLang="ja-JP" sz="1800" dirty="0">
                <a:latin typeface="Calibri" charset="0"/>
              </a:rPr>
              <a:t>esclavage dans la musique noire-américaine</a:t>
            </a:r>
          </a:p>
          <a:p>
            <a:pPr eaLnBrk="1" hangingPunct="1"/>
            <a:endParaRPr lang="fr-FR" sz="1800" dirty="0">
              <a:latin typeface="Calibri" charset="0"/>
            </a:endParaRPr>
          </a:p>
          <a:p>
            <a:pPr eaLnBrk="1" hangingPunct="1"/>
            <a:r>
              <a:rPr lang="fr-FR" sz="1100" dirty="0">
                <a:latin typeface="Calibri" charset="0"/>
              </a:rPr>
              <a:t>1) Présentez les deux documents:</a:t>
            </a:r>
          </a:p>
          <a:p>
            <a:pPr eaLnBrk="1" hangingPunct="1"/>
            <a:r>
              <a:rPr lang="fr-FR" sz="1100" i="1" dirty="0">
                <a:latin typeface="Calibri" charset="0"/>
              </a:rPr>
              <a:t>……………………………………………………………………………………………………………</a:t>
            </a:r>
          </a:p>
          <a:p>
            <a:pPr eaLnBrk="1" hangingPunct="1"/>
            <a:r>
              <a:rPr lang="fr-FR" sz="1100" i="1" dirty="0">
                <a:latin typeface="Calibri" charset="0"/>
              </a:rPr>
              <a:t>....................................................................................................................</a:t>
            </a:r>
          </a:p>
          <a:p>
            <a:pPr eaLnBrk="1" hangingPunct="1"/>
            <a:endParaRPr lang="fr-FR" sz="1100" dirty="0">
              <a:latin typeface="Calibri" charset="0"/>
            </a:endParaRPr>
          </a:p>
          <a:p>
            <a:pPr eaLnBrk="1" hangingPunct="1"/>
            <a:r>
              <a:rPr lang="fr-FR" sz="1100" dirty="0">
                <a:latin typeface="Calibri" charset="0"/>
              </a:rPr>
              <a:t>2) Que raconte ce negro-spiritual?</a:t>
            </a:r>
          </a:p>
          <a:p>
            <a:pPr eaLnBrk="1" hangingPunct="1"/>
            <a:r>
              <a:rPr lang="fr-FR" sz="1100" i="1" dirty="0">
                <a:latin typeface="Calibri" charset="0"/>
              </a:rPr>
              <a:t>……………………………………………………………………………………………………………..</a:t>
            </a:r>
          </a:p>
          <a:p>
            <a:pPr eaLnBrk="1" hangingPunct="1"/>
            <a:r>
              <a:rPr lang="fr-FR" sz="1100" i="1" dirty="0">
                <a:latin typeface="Calibri" charset="0"/>
              </a:rPr>
              <a:t>………………………………………………………………………………………………………………</a:t>
            </a:r>
          </a:p>
          <a:p>
            <a:pPr eaLnBrk="1" hangingPunct="1"/>
            <a:endParaRPr lang="fr-FR" sz="1100" dirty="0">
              <a:latin typeface="Calibri" charset="0"/>
            </a:endParaRPr>
          </a:p>
          <a:p>
            <a:pPr eaLnBrk="1" hangingPunct="1"/>
            <a:r>
              <a:rPr lang="fr-FR" sz="1100" dirty="0">
                <a:latin typeface="Calibri" charset="0"/>
              </a:rPr>
              <a:t>3) Quel passage de la chanson peut faire écho à l</a:t>
            </a:r>
            <a:r>
              <a:rPr lang="ja-JP" altLang="fr-FR" sz="1100" dirty="0">
                <a:latin typeface="Calibri" charset="0"/>
              </a:rPr>
              <a:t>’</a:t>
            </a:r>
            <a:r>
              <a:rPr lang="fr-FR" altLang="ja-JP" sz="1100" dirty="0">
                <a:latin typeface="Calibri" charset="0"/>
              </a:rPr>
              <a:t>histoire des Noirs américains?</a:t>
            </a:r>
          </a:p>
          <a:p>
            <a:pPr eaLnBrk="1" hangingPunct="1"/>
            <a:r>
              <a:rPr lang="fr-FR" sz="1100" i="1" dirty="0">
                <a:latin typeface="Calibri" charset="0"/>
              </a:rPr>
              <a:t>……………………………………………………………………………………………………………….</a:t>
            </a:r>
          </a:p>
          <a:p>
            <a:pPr eaLnBrk="1" hangingPunct="1"/>
            <a:r>
              <a:rPr lang="fr-FR" sz="1100" i="1" dirty="0">
                <a:latin typeface="Calibri" charset="0"/>
              </a:rPr>
              <a:t>……………………………………………………………………………………………………………….</a:t>
            </a:r>
          </a:p>
          <a:p>
            <a:pPr eaLnBrk="1" hangingPunct="1"/>
            <a:endParaRPr lang="fr-FR" sz="1100" dirty="0">
              <a:latin typeface="Calibri" charset="0"/>
            </a:endParaRPr>
          </a:p>
          <a:p>
            <a:pPr eaLnBrk="1" hangingPunct="1"/>
            <a:r>
              <a:rPr lang="fr-FR" sz="1100" dirty="0">
                <a:latin typeface="Calibri" charset="0"/>
              </a:rPr>
              <a:t>4) A qui les Noirs se comparent-ils donc dans cette chanson?</a:t>
            </a:r>
            <a:endParaRPr lang="fr-FR" sz="1100" i="1" dirty="0">
              <a:latin typeface="Calibri" charset="0"/>
            </a:endParaRPr>
          </a:p>
          <a:p>
            <a:pPr eaLnBrk="1" hangingPunct="1"/>
            <a:r>
              <a:rPr lang="fr-FR" sz="1100" dirty="0">
                <a:latin typeface="Calibri" charset="0"/>
              </a:rPr>
              <a:t>……………………...............................................................................................................................................................................................................................................................................................................</a:t>
            </a:r>
            <a:r>
              <a:rPr lang="fr-FR" sz="1100" dirty="0" smtClean="0">
                <a:latin typeface="Calibri" charset="0"/>
              </a:rPr>
              <a:t>.....</a:t>
            </a:r>
            <a:r>
              <a:rPr lang="fr-FR" sz="1100" dirty="0">
                <a:latin typeface="Calibri" charset="0"/>
              </a:rPr>
              <a:t>..................</a:t>
            </a:r>
          </a:p>
          <a:p>
            <a:pPr eaLnBrk="1" hangingPunct="1"/>
            <a:endParaRPr lang="fr-FR" sz="1800" dirty="0">
              <a:latin typeface="Calibri" charset="0"/>
            </a:endParaRPr>
          </a:p>
          <a:p>
            <a:pPr eaLnBrk="1" hangingPunct="1"/>
            <a:endParaRPr lang="fr-FR" sz="1800" dirty="0">
              <a:latin typeface="Calibri" charset="0"/>
            </a:endParaRPr>
          </a:p>
        </p:txBody>
      </p:sp>
      <p:sp>
        <p:nvSpPr>
          <p:cNvPr id="17411" name="Rectangle 2"/>
          <p:cNvSpPr>
            <a:spLocks noChangeArrowheads="1"/>
          </p:cNvSpPr>
          <p:nvPr/>
        </p:nvSpPr>
        <p:spPr bwMode="auto">
          <a:xfrm>
            <a:off x="7000875" y="1143000"/>
            <a:ext cx="18573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1100">
                <a:latin typeface="Calibri" charset="0"/>
              </a:rPr>
              <a:t>Traduction:</a:t>
            </a:r>
          </a:p>
          <a:p>
            <a:r>
              <a:rPr lang="fr-FR" sz="1100">
                <a:latin typeface="Calibri" charset="0"/>
              </a:rPr>
              <a:t>Va, Moïse, descends en Egypte,</a:t>
            </a:r>
          </a:p>
          <a:p>
            <a:r>
              <a:rPr lang="fr-FR" sz="1100">
                <a:latin typeface="Calibri" charset="0"/>
              </a:rPr>
              <a:t>Dis au vieux pharaon de</a:t>
            </a:r>
          </a:p>
          <a:p>
            <a:r>
              <a:rPr lang="fr-FR" sz="1100">
                <a:latin typeface="Calibri" charset="0"/>
              </a:rPr>
              <a:t>Laisser mon peuple s</a:t>
            </a:r>
            <a:r>
              <a:rPr lang="ja-JP" altLang="fr-FR" sz="1100">
                <a:latin typeface="Calibri" charset="0"/>
              </a:rPr>
              <a:t>’</a:t>
            </a:r>
            <a:r>
              <a:rPr lang="fr-FR" altLang="ja-JP" sz="1100">
                <a:latin typeface="Calibri" charset="0"/>
              </a:rPr>
              <a:t>en aller!</a:t>
            </a:r>
          </a:p>
          <a:p>
            <a:r>
              <a:rPr lang="fr-FR" sz="1100">
                <a:latin typeface="Calibri" charset="0"/>
              </a:rPr>
              <a:t>Quand Israel était en Egypte,</a:t>
            </a:r>
          </a:p>
          <a:p>
            <a:r>
              <a:rPr lang="fr-FR" sz="1100">
                <a:latin typeface="Calibri" charset="0"/>
              </a:rPr>
              <a:t>Laisse mon peuple s</a:t>
            </a:r>
            <a:r>
              <a:rPr lang="ja-JP" altLang="fr-FR" sz="1100">
                <a:latin typeface="Calibri" charset="0"/>
              </a:rPr>
              <a:t>’</a:t>
            </a:r>
            <a:r>
              <a:rPr lang="fr-FR" altLang="ja-JP" sz="1100">
                <a:latin typeface="Calibri" charset="0"/>
              </a:rPr>
              <a:t>en aller!</a:t>
            </a:r>
          </a:p>
          <a:p>
            <a:r>
              <a:rPr lang="fr-FR" sz="1100">
                <a:latin typeface="Calibri" charset="0"/>
              </a:rPr>
              <a:t>Opprimé d</a:t>
            </a:r>
            <a:r>
              <a:rPr lang="ja-JP" altLang="fr-FR" sz="1100">
                <a:latin typeface="Calibri" charset="0"/>
              </a:rPr>
              <a:t>’</a:t>
            </a:r>
            <a:r>
              <a:rPr lang="fr-FR" altLang="ja-JP" sz="1100">
                <a:latin typeface="Calibri" charset="0"/>
              </a:rPr>
              <a:t>une façon insoutenable,</a:t>
            </a:r>
          </a:p>
          <a:p>
            <a:r>
              <a:rPr lang="fr-FR" sz="1100">
                <a:latin typeface="Calibri" charset="0"/>
              </a:rPr>
              <a:t>Laisse mon peuple s</a:t>
            </a:r>
            <a:r>
              <a:rPr lang="ja-JP" altLang="fr-FR" sz="1100">
                <a:latin typeface="Calibri" charset="0"/>
              </a:rPr>
              <a:t>’</a:t>
            </a:r>
            <a:r>
              <a:rPr lang="fr-FR" altLang="ja-JP" sz="1100">
                <a:latin typeface="Calibri" charset="0"/>
              </a:rPr>
              <a:t>en aller!</a:t>
            </a:r>
          </a:p>
          <a:p>
            <a:r>
              <a:rPr lang="fr-FR" sz="1100">
                <a:latin typeface="Calibri" charset="0"/>
              </a:rPr>
              <a:t>Dieu dit: Va, Moïse, descends en Egypte,</a:t>
            </a:r>
          </a:p>
          <a:p>
            <a:r>
              <a:rPr lang="fr-FR" sz="1100">
                <a:latin typeface="Calibri" charset="0"/>
              </a:rPr>
              <a:t>Dis au vieux pharaon de </a:t>
            </a:r>
          </a:p>
          <a:p>
            <a:r>
              <a:rPr lang="fr-FR" sz="1100">
                <a:latin typeface="Calibri" charset="0"/>
              </a:rPr>
              <a:t>Laisser mon peuple s</a:t>
            </a:r>
            <a:r>
              <a:rPr lang="ja-JP" altLang="fr-FR" sz="1100">
                <a:latin typeface="Calibri" charset="0"/>
              </a:rPr>
              <a:t>’</a:t>
            </a:r>
            <a:r>
              <a:rPr lang="fr-FR" altLang="ja-JP" sz="1100">
                <a:latin typeface="Calibri" charset="0"/>
              </a:rPr>
              <a:t>en aller!</a:t>
            </a:r>
            <a:endParaRPr lang="fr-FR" sz="1100">
              <a:latin typeface="Calibri" charset="0"/>
            </a:endParaRPr>
          </a:p>
        </p:txBody>
      </p:sp>
      <p:sp>
        <p:nvSpPr>
          <p:cNvPr id="17412" name="Rectangle 3"/>
          <p:cNvSpPr>
            <a:spLocks noChangeArrowheads="1"/>
          </p:cNvSpPr>
          <p:nvPr/>
        </p:nvSpPr>
        <p:spPr bwMode="auto">
          <a:xfrm>
            <a:off x="5143500" y="1000125"/>
            <a:ext cx="20716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sz="1100" b="1">
              <a:latin typeface="Calibri" charset="0"/>
            </a:endParaRPr>
          </a:p>
          <a:p>
            <a:r>
              <a:rPr lang="fr-FR" sz="1100">
                <a:latin typeface="Calibri" charset="0"/>
              </a:rPr>
              <a:t>«</a:t>
            </a:r>
            <a:r>
              <a:rPr lang="fr-FR" sz="1100" i="1">
                <a:latin typeface="Calibri" charset="0"/>
              </a:rPr>
              <a:t> </a:t>
            </a:r>
            <a:r>
              <a:rPr lang="fr-FR" sz="1100">
                <a:latin typeface="Calibri" charset="0"/>
              </a:rPr>
              <a:t>Go down, Moses</a:t>
            </a:r>
            <a:r>
              <a:rPr lang="fr-FR" sz="1100" i="1">
                <a:latin typeface="Calibri" charset="0"/>
              </a:rPr>
              <a:t>,</a:t>
            </a:r>
          </a:p>
          <a:p>
            <a:r>
              <a:rPr lang="fr-FR" sz="1100">
                <a:latin typeface="Calibri" charset="0"/>
              </a:rPr>
              <a:t>Way down in Egypt land,</a:t>
            </a:r>
          </a:p>
          <a:p>
            <a:r>
              <a:rPr lang="fr-FR" sz="1100">
                <a:latin typeface="Calibri" charset="0"/>
              </a:rPr>
              <a:t>Tell old pharaoe to</a:t>
            </a:r>
          </a:p>
          <a:p>
            <a:r>
              <a:rPr lang="fr-FR" sz="1100">
                <a:latin typeface="Calibri" charset="0"/>
              </a:rPr>
              <a:t>Let my people go!</a:t>
            </a:r>
          </a:p>
          <a:p>
            <a:r>
              <a:rPr lang="fr-FR" sz="1100">
                <a:latin typeface="Calibri" charset="0"/>
              </a:rPr>
              <a:t>When Israel was in Egypt land</a:t>
            </a:r>
          </a:p>
          <a:p>
            <a:r>
              <a:rPr lang="fr-FR" sz="1100">
                <a:latin typeface="Calibri" charset="0"/>
              </a:rPr>
              <a:t>Let my people go!</a:t>
            </a:r>
          </a:p>
          <a:p>
            <a:r>
              <a:rPr lang="fr-FR" sz="1100">
                <a:latin typeface="Calibri" charset="0"/>
              </a:rPr>
              <a:t>Oppressed so hard they could not stand,</a:t>
            </a:r>
          </a:p>
          <a:p>
            <a:r>
              <a:rPr lang="fr-FR" sz="1100">
                <a:latin typeface="Calibri" charset="0"/>
              </a:rPr>
              <a:t>Let my people go!</a:t>
            </a:r>
          </a:p>
          <a:p>
            <a:r>
              <a:rPr lang="fr-FR" sz="1100">
                <a:latin typeface="Calibri" charset="0"/>
              </a:rPr>
              <a:t>So the God says: Go down, Moses</a:t>
            </a:r>
          </a:p>
          <a:p>
            <a:r>
              <a:rPr lang="fr-FR" sz="1100">
                <a:latin typeface="Calibri" charset="0"/>
              </a:rPr>
              <a:t>Way down in Egypt land</a:t>
            </a:r>
          </a:p>
          <a:p>
            <a:r>
              <a:rPr lang="fr-FR" sz="1100">
                <a:latin typeface="Calibri" charset="0"/>
              </a:rPr>
              <a:t>Tell old pharaoe to </a:t>
            </a:r>
          </a:p>
          <a:p>
            <a:r>
              <a:rPr lang="fr-FR" sz="1100">
                <a:latin typeface="Calibri" charset="0"/>
              </a:rPr>
              <a:t>Let my people go! »</a:t>
            </a:r>
          </a:p>
        </p:txBody>
      </p:sp>
      <p:sp>
        <p:nvSpPr>
          <p:cNvPr id="17413" name="Rectangle 4"/>
          <p:cNvSpPr>
            <a:spLocks noChangeArrowheads="1"/>
          </p:cNvSpPr>
          <p:nvPr/>
        </p:nvSpPr>
        <p:spPr bwMode="auto">
          <a:xfrm>
            <a:off x="5143500" y="4071938"/>
            <a:ext cx="3429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1100">
                <a:latin typeface="Calibri" charset="0"/>
              </a:rPr>
              <a:t>Selon la Bible, les Hébreux ont été esclaves au second millénaire avant JC.</a:t>
            </a:r>
          </a:p>
          <a:p>
            <a:r>
              <a:rPr lang="fr-FR" sz="1100">
                <a:latin typeface="Calibri" charset="0"/>
              </a:rPr>
              <a:t>« Dieu appela Moïse et lui dit: « J</a:t>
            </a:r>
            <a:r>
              <a:rPr lang="ja-JP" altLang="fr-FR" sz="1100">
                <a:latin typeface="Calibri" charset="0"/>
              </a:rPr>
              <a:t>’</a:t>
            </a:r>
            <a:r>
              <a:rPr lang="fr-FR" altLang="ja-JP" sz="1100">
                <a:latin typeface="Calibri" charset="0"/>
              </a:rPr>
              <a:t>ai vu la misère de mon peuple en Egypte et je l</a:t>
            </a:r>
            <a:r>
              <a:rPr lang="ja-JP" altLang="fr-FR" sz="1100">
                <a:latin typeface="Calibri" charset="0"/>
              </a:rPr>
              <a:t>’</a:t>
            </a:r>
            <a:r>
              <a:rPr lang="fr-FR" altLang="ja-JP" sz="1100">
                <a:latin typeface="Calibri" charset="0"/>
              </a:rPr>
              <a:t>ai entendu crier sous les coups de ses chefs de corvée. Je suis descendu pour le délivrer et le faire monter vers un bon et vaste pays, vers un pays ruisselant de lait et de miel, vers le pays de Canaan. Va, fais sortir d</a:t>
            </a:r>
            <a:r>
              <a:rPr lang="ja-JP" altLang="fr-FR" sz="1100">
                <a:latin typeface="Calibri" charset="0"/>
              </a:rPr>
              <a:t>’</a:t>
            </a:r>
            <a:r>
              <a:rPr lang="fr-FR" altLang="ja-JP" sz="1100">
                <a:latin typeface="Calibri" charset="0"/>
              </a:rPr>
              <a:t>Egypte mon peuple, les fils d</a:t>
            </a:r>
            <a:r>
              <a:rPr lang="ja-JP" altLang="fr-FR" sz="1100">
                <a:latin typeface="Calibri" charset="0"/>
              </a:rPr>
              <a:t>’</a:t>
            </a:r>
            <a:r>
              <a:rPr lang="fr-FR" altLang="ja-JP" sz="1100">
                <a:latin typeface="Calibri" charset="0"/>
              </a:rPr>
              <a:t>Israël (…). »</a:t>
            </a:r>
          </a:p>
          <a:p>
            <a:r>
              <a:rPr lang="fr-FR" sz="1100">
                <a:latin typeface="Calibri" charset="0"/>
              </a:rPr>
              <a:t>D</a:t>
            </a:r>
            <a:r>
              <a:rPr lang="ja-JP" altLang="fr-FR" sz="1100">
                <a:latin typeface="Calibri" charset="0"/>
              </a:rPr>
              <a:t>’</a:t>
            </a:r>
            <a:r>
              <a:rPr lang="fr-FR" altLang="ja-JP" sz="1100">
                <a:latin typeface="Calibri" charset="0"/>
              </a:rPr>
              <a:t>après la Bible, livre de l</a:t>
            </a:r>
            <a:r>
              <a:rPr lang="ja-JP" altLang="fr-FR" sz="1100">
                <a:latin typeface="Calibri" charset="0"/>
              </a:rPr>
              <a:t>’</a:t>
            </a:r>
            <a:r>
              <a:rPr lang="fr-FR" altLang="ja-JP" sz="1100">
                <a:latin typeface="Calibri" charset="0"/>
              </a:rPr>
              <a:t>Exode.</a:t>
            </a:r>
            <a:endParaRPr lang="fr-FR" sz="1100">
              <a:latin typeface="Calibri" charset="0"/>
            </a:endParaRPr>
          </a:p>
        </p:txBody>
      </p:sp>
      <p:sp>
        <p:nvSpPr>
          <p:cNvPr id="17414" name="ZoneTexte 5"/>
          <p:cNvSpPr txBox="1">
            <a:spLocks noChangeArrowheads="1"/>
          </p:cNvSpPr>
          <p:nvPr/>
        </p:nvSpPr>
        <p:spPr bwMode="auto">
          <a:xfrm>
            <a:off x="5286375" y="642938"/>
            <a:ext cx="3286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100" b="1">
                <a:latin typeface="Calibri" charset="0"/>
              </a:rPr>
              <a:t>Doc. 1: Go down Moses,</a:t>
            </a:r>
          </a:p>
          <a:p>
            <a:pPr eaLnBrk="1" hangingPunct="1"/>
            <a:r>
              <a:rPr lang="fr-FR" sz="1100" b="1">
                <a:latin typeface="Calibri" charset="0"/>
              </a:rPr>
              <a:t>Negro-spiritual interprété par Louis Amstrong:</a:t>
            </a:r>
          </a:p>
          <a:p>
            <a:pPr eaLnBrk="1" hangingPunct="1"/>
            <a:endParaRPr lang="fr-FR" sz="1800">
              <a:latin typeface="Calibri" charset="0"/>
            </a:endParaRPr>
          </a:p>
        </p:txBody>
      </p:sp>
      <p:cxnSp>
        <p:nvCxnSpPr>
          <p:cNvPr id="8" name="Connecteur droit 7"/>
          <p:cNvCxnSpPr/>
          <p:nvPr/>
        </p:nvCxnSpPr>
        <p:spPr>
          <a:xfrm>
            <a:off x="5072063" y="571500"/>
            <a:ext cx="38576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2358232" y="3285331"/>
            <a:ext cx="54292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5072063" y="6000750"/>
            <a:ext cx="3786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6179344" y="3250406"/>
            <a:ext cx="542925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1247</Words>
  <Application>Microsoft Macintosh PowerPoint</Application>
  <PresentationFormat>Présentation à l'écran (4:3)</PresentationFormat>
  <Paragraphs>112</Paragraphs>
  <Slides>5</Slides>
  <Notes>0</Notes>
  <HiddenSlides>0</HiddenSlides>
  <MMClips>1</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 </dc:creator>
  <cp:lastModifiedBy>Paul FOURNIER</cp:lastModifiedBy>
  <cp:revision>62</cp:revision>
  <dcterms:created xsi:type="dcterms:W3CDTF">2010-12-10T17:06:44Z</dcterms:created>
  <dcterms:modified xsi:type="dcterms:W3CDTF">2011-09-04T15:23:11Z</dcterms:modified>
</cp:coreProperties>
</file>