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02" r:id="rId2"/>
    <p:sldId id="304" r:id="rId3"/>
    <p:sldId id="260" r:id="rId4"/>
    <p:sldId id="264" r:id="rId5"/>
    <p:sldId id="263" r:id="rId6"/>
    <p:sldId id="262" r:id="rId7"/>
    <p:sldId id="261" r:id="rId8"/>
    <p:sldId id="256" r:id="rId9"/>
    <p:sldId id="257" r:id="rId10"/>
    <p:sldId id="301" r:id="rId11"/>
    <p:sldId id="266" r:id="rId12"/>
    <p:sldId id="268" r:id="rId13"/>
    <p:sldId id="269" r:id="rId14"/>
    <p:sldId id="271" r:id="rId15"/>
    <p:sldId id="272" r:id="rId16"/>
    <p:sldId id="273" r:id="rId17"/>
    <p:sldId id="270" r:id="rId18"/>
    <p:sldId id="277"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2711F5-E24C-485C-82CF-B1DF8C86366D}" type="datetimeFigureOut">
              <a:rPr lang="fr-FR" smtClean="0"/>
              <a:pPr/>
              <a:t>12/03/2010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AE74B0-09D7-4D6F-BDB0-AC7724977E7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71C3A7F-DECA-499E-B652-90B9155D4F35}" type="slidenum">
              <a:rPr lang="fr-FR" smtClean="0"/>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Nef de la cathédrale</a:t>
            </a:r>
            <a:r>
              <a:rPr lang="fr-FR" baseline="0" dirty="0" smtClean="0"/>
              <a:t> de Reims.</a:t>
            </a:r>
            <a:endParaRPr lang="fr-FR" dirty="0"/>
          </a:p>
        </p:txBody>
      </p:sp>
      <p:sp>
        <p:nvSpPr>
          <p:cNvPr id="4" name="Espace réservé du numéro de diapositive 3"/>
          <p:cNvSpPr>
            <a:spLocks noGrp="1"/>
          </p:cNvSpPr>
          <p:nvPr>
            <p:ph type="sldNum" sz="quarter" idx="10"/>
          </p:nvPr>
        </p:nvSpPr>
        <p:spPr/>
        <p:txBody>
          <a:bodyPr/>
          <a:lstStyle/>
          <a:p>
            <a:fld id="{20AE74B0-09D7-4D6F-BDB0-AC7724977E7D}" type="slidenum">
              <a:rPr lang="fr-FR" smtClean="0"/>
              <a:pPr/>
              <a:t>44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12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Couronnement de Philippe Auguste Grandes Chroniques de France, enluminées par Jean Fouquet, Tours, vers 1455-1460, Paris, BnF, département des Manuscrits, Français 6465, fol. 212v. (Premier Livre de Philippe Auguste) Le 1er novembre 1179, à Reims, Philippe Auguste est couronné</a:t>
            </a:r>
          </a:p>
        </p:txBody>
      </p:sp>
      <p:sp>
        <p:nvSpPr>
          <p:cNvPr id="1946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0F4D9A-D6EB-43DC-8F81-D2E1554CA696}" type="slidenum">
              <a:rPr lang="fr-FR" smtClean="0"/>
              <a:pPr fontAlgn="base">
                <a:spcBef>
                  <a:spcPct val="0"/>
                </a:spcBef>
                <a:spcAft>
                  <a:spcPct val="0"/>
                </a:spcAft>
                <a:defRPr/>
              </a:pPr>
              <a:t>3</a:t>
            </a:fld>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b="1" smtClean="0"/>
              <a:t>Epée du sacre dite "de Charlemagne" ou "Joyeuse"</a:t>
            </a:r>
            <a:r>
              <a:rPr lang="fr-FR" smtClean="0"/>
              <a:t> </a:t>
            </a:r>
            <a:br>
              <a:rPr lang="fr-FR" smtClean="0"/>
            </a:br>
            <a:r>
              <a:rPr lang="fr-FR" b="1" smtClean="0"/>
              <a:t>Pommeau : Xe - XIe siècle ? , quillons : XIIe siècle</a:t>
            </a:r>
            <a:r>
              <a:rPr lang="fr-FR" smtClean="0"/>
              <a:t> </a:t>
            </a:r>
            <a:br>
              <a:rPr lang="fr-FR" smtClean="0"/>
            </a:br>
            <a:r>
              <a:rPr lang="fr-FR" smtClean="0"/>
              <a:t>Provient du trésor de l'abbaye de Saint-Denis</a:t>
            </a:r>
            <a:br>
              <a:rPr lang="fr-FR" smtClean="0"/>
            </a:br>
            <a:r>
              <a:rPr lang="fr-FR" smtClean="0"/>
              <a:t>Or et acier. Actuellement au Louvre.</a:t>
            </a:r>
          </a:p>
        </p:txBody>
      </p:sp>
      <p:sp>
        <p:nvSpPr>
          <p:cNvPr id="2048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FD440D-0FA4-471A-9C50-46BE8B504B40}" type="slidenum">
              <a:rPr lang="fr-FR" smtClean="0"/>
              <a:pPr fontAlgn="base">
                <a:spcBef>
                  <a:spcPct val="0"/>
                </a:spcBef>
                <a:spcAft>
                  <a:spcPct val="0"/>
                </a:spcAft>
                <a:defRPr/>
              </a:pPr>
              <a:t>4</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seconde moitié du XIIe siècle</a:t>
            </a:r>
            <a:br>
              <a:rPr lang="fr-FR" smtClean="0"/>
            </a:br>
            <a:r>
              <a:rPr lang="fr-FR" smtClean="0"/>
              <a:t/>
            </a:r>
            <a:br>
              <a:rPr lang="fr-FR" smtClean="0"/>
            </a:br>
            <a:r>
              <a:rPr lang="fr-FR" b="1" smtClean="0"/>
              <a:t>Eperons du sacre</a:t>
            </a:r>
            <a:r>
              <a:rPr lang="fr-FR" smtClean="0"/>
              <a:t> </a:t>
            </a:r>
            <a:br>
              <a:rPr lang="fr-FR" smtClean="0"/>
            </a:br>
            <a:r>
              <a:rPr lang="fr-FR" smtClean="0"/>
              <a:t>Provient du trésor de l'abbaye de Saint-Denis</a:t>
            </a:r>
            <a:br>
              <a:rPr lang="fr-FR" smtClean="0"/>
            </a:br>
            <a:r>
              <a:rPr lang="fr-FR" smtClean="0"/>
              <a:t>Or, cuivre, grenats, tissu</a:t>
            </a:r>
            <a:br>
              <a:rPr lang="fr-FR" smtClean="0"/>
            </a:br>
            <a:endParaRPr lang="fr-FR" smtClean="0"/>
          </a:p>
        </p:txBody>
      </p:sp>
      <p:sp>
        <p:nvSpPr>
          <p:cNvPr id="2150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126E8D-A00A-45EC-B129-354DD4AF9EE7}" type="slidenum">
              <a:rPr lang="fr-FR" smtClean="0"/>
              <a:pPr fontAlgn="base">
                <a:spcBef>
                  <a:spcPct val="0"/>
                </a:spcBef>
                <a:spcAft>
                  <a:spcPct val="0"/>
                </a:spcAft>
                <a:defRPr/>
              </a:pPr>
              <a:t>5</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42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1364 ? - 1380</a:t>
            </a:r>
            <a:br>
              <a:rPr lang="fr-FR" smtClean="0"/>
            </a:br>
            <a:r>
              <a:rPr lang="fr-FR" smtClean="0"/>
              <a:t/>
            </a:r>
            <a:br>
              <a:rPr lang="fr-FR" smtClean="0"/>
            </a:br>
            <a:r>
              <a:rPr lang="fr-FR" b="1" smtClean="0"/>
              <a:t>Sceptre de Charles V</a:t>
            </a:r>
            <a:r>
              <a:rPr lang="fr-FR" smtClean="0"/>
              <a:t> </a:t>
            </a:r>
            <a:br>
              <a:rPr lang="fr-FR" smtClean="0"/>
            </a:br>
            <a:r>
              <a:rPr lang="fr-FR" smtClean="0"/>
              <a:t>Provient du trésor de l'abbaye de Saint-Denis</a:t>
            </a:r>
            <a:br>
              <a:rPr lang="fr-FR" smtClean="0"/>
            </a:br>
            <a:r>
              <a:rPr lang="fr-FR" smtClean="0"/>
              <a:t>Suppression de l'émail blanc de la fleur de lis après 1775 ; remontage et réfection en 1804 par M.-G. Biennais, puis en 1825 par G. Bapst</a:t>
            </a:r>
            <a:br>
              <a:rPr lang="fr-FR" smtClean="0"/>
            </a:br>
            <a:r>
              <a:rPr lang="fr-FR" smtClean="0"/>
              <a:t>Or (sommet), argent doré (hampe), rubis, verres colorés, perles</a:t>
            </a:r>
            <a:br>
              <a:rPr lang="fr-FR" smtClean="0"/>
            </a:br>
            <a:r>
              <a:rPr lang="fr-FR" smtClean="0"/>
              <a:t/>
            </a:r>
            <a:br>
              <a:rPr lang="fr-FR" smtClean="0"/>
            </a:br>
            <a:r>
              <a:rPr lang="fr-FR" smtClean="0"/>
              <a:t>La statuette représente Charlemagne. Sur le noeud, trois apparitions de saint Jacques à Charlemagne. La fleur de lis était à l'origine émaillée de blanc. Le sceptre est mentionné en 1380 parmi les objets préparés par Charles V pour le sacre de son fils, futur Charles VI.</a:t>
            </a:r>
            <a:r>
              <a:rPr lang="fr-FR" b="1" smtClean="0"/>
              <a:t>Remis par Charles V au trésor de Saint-Denis le 7 mai 1380 ; déposé au Muséum en 1793Département des Objets d'art</a:t>
            </a:r>
            <a:endParaRPr lang="fr-FR" smtClean="0"/>
          </a:p>
        </p:txBody>
      </p:sp>
      <p:sp>
        <p:nvSpPr>
          <p:cNvPr id="2253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141C89-2223-4BD2-867B-C1FBF9EDD561}" type="slidenum">
              <a:rPr lang="fr-FR" smtClean="0"/>
              <a:pPr fontAlgn="base">
                <a:spcBef>
                  <a:spcPct val="0"/>
                </a:spcBef>
                <a:spcAft>
                  <a:spcPct val="0"/>
                </a:spcAft>
                <a:defRPr/>
              </a:pPr>
              <a:t>6</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93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Cristal : Iran ?, VIe - VIIe siècle ?</a:t>
            </a:r>
            <a:br>
              <a:rPr lang="fr-FR" smtClean="0"/>
            </a:br>
            <a:r>
              <a:rPr lang="fr-FR" smtClean="0"/>
              <a:t>Monture : Saint-Denis, avant 1147 ; XIIIe et XIVe siècles</a:t>
            </a:r>
            <a:br>
              <a:rPr lang="fr-FR" smtClean="0"/>
            </a:br>
            <a:r>
              <a:rPr lang="fr-FR" smtClean="0"/>
              <a:t>Cristal de roche, argent niellé et doré, pierres pécieuses, perles, émaux champlevés sur argent</a:t>
            </a:r>
            <a:br>
              <a:rPr lang="fr-FR" smtClean="0"/>
            </a:br>
            <a:r>
              <a:rPr lang="fr-FR" smtClean="0"/>
              <a:t/>
            </a:r>
            <a:br>
              <a:rPr lang="fr-FR" smtClean="0"/>
            </a:br>
            <a:r>
              <a:rPr lang="fr-FR" smtClean="0"/>
              <a:t>Inscription : "+ HOC VAS SPONSA DEDIT A(lie)NOR REGI LUDOVICO MITADOL(us) AVO MIHI REX S(an)C(tis)Q(ue) SUGER (ius)"</a:t>
            </a:r>
          </a:p>
        </p:txBody>
      </p:sp>
      <p:sp>
        <p:nvSpPr>
          <p:cNvPr id="2765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1128DE-ED3E-4FE1-9AAF-17E36878E1FD}" type="slidenum">
              <a:rPr lang="fr-FR" smtClean="0"/>
              <a:pPr fontAlgn="base">
                <a:spcBef>
                  <a:spcPct val="0"/>
                </a:spcBef>
                <a:spcAft>
                  <a:spcPct val="0"/>
                </a:spcAft>
                <a:defRPr/>
              </a:pPr>
              <a:t>15</a:t>
            </a:fld>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83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Suger, Geste de Louis VI.</a:t>
            </a:r>
          </a:p>
        </p:txBody>
      </p:sp>
      <p:sp>
        <p:nvSpPr>
          <p:cNvPr id="2662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DA6A8E-6A8C-48C4-B75F-255D0E8C13CA}" type="slidenum">
              <a:rPr lang="fr-FR" smtClean="0"/>
              <a:pPr fontAlgn="base">
                <a:spcBef>
                  <a:spcPct val="0"/>
                </a:spcBef>
                <a:spcAft>
                  <a:spcPct val="0"/>
                </a:spcAft>
                <a:defRPr/>
              </a:pPr>
              <a:t>17</a:t>
            </a:fld>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b="1" smtClean="0"/>
              <a:t>Bibliothèque nationale de France, Département des Manuscrits, Division occidentale. XVe.</a:t>
            </a:r>
            <a:endParaRPr lang="fr-FR" smtClean="0"/>
          </a:p>
        </p:txBody>
      </p:sp>
      <p:sp>
        <p:nvSpPr>
          <p:cNvPr id="122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1D3093-0561-4B93-B661-96DB1CAAEEA3}" type="slidenum">
              <a:rPr lang="fr-FR" smtClean="0"/>
              <a:pPr fontAlgn="base">
                <a:spcBef>
                  <a:spcPct val="0"/>
                </a:spcBef>
                <a:spcAft>
                  <a:spcPct val="0"/>
                </a:spcAft>
                <a:defRPr/>
              </a:pPr>
              <a:t>34</a:t>
            </a:fld>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24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L’oriflamme avait un caractère religieux et sa levée était entourée de tout un cérémonial. Les reliques de Saint Denis étaient d’abord exposées publiquement, puis le roi venait s’agenouiller devant l’oriflamme avant de le confier à un chevalier parmi les plus braves. Celui-ci jurait solennellement de le porter pendant le combat et de ne jamais l’abandonner quoi qu’il arrive. Les autres chevaliers embrassaient l’oriflamme</a:t>
            </a:r>
          </a:p>
        </p:txBody>
      </p:sp>
      <p:sp>
        <p:nvSpPr>
          <p:cNvPr id="1331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CC154E-6048-4AEE-AA83-8DD3F59EADA7}" type="slidenum">
              <a:rPr lang="fr-FR" smtClean="0"/>
              <a:pPr fontAlgn="base">
                <a:spcBef>
                  <a:spcPct val="0"/>
                </a:spcBef>
                <a:spcAft>
                  <a:spcPct val="0"/>
                </a:spcAft>
                <a:defRPr/>
              </a:pPr>
              <a:t>40</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B4BC3D4-D83A-41C8-B413-ADBCAC44EAF1}" type="datetimeFigureOut">
              <a:rPr lang="fr-FR" smtClean="0"/>
              <a:pPr/>
              <a:t>12/03/2010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F83698-588D-4DE0-AD08-DF01A30E93A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B4BC3D4-D83A-41C8-B413-ADBCAC44EAF1}" type="datetimeFigureOut">
              <a:rPr lang="fr-FR" smtClean="0"/>
              <a:pPr/>
              <a:t>12/03/2010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F83698-588D-4DE0-AD08-DF01A30E93A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B4BC3D4-D83A-41C8-B413-ADBCAC44EAF1}" type="datetimeFigureOut">
              <a:rPr lang="fr-FR" smtClean="0"/>
              <a:pPr/>
              <a:t>12/03/2010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F83698-588D-4DE0-AD08-DF01A30E93A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B4BC3D4-D83A-41C8-B413-ADBCAC44EAF1}" type="datetimeFigureOut">
              <a:rPr lang="fr-FR" smtClean="0"/>
              <a:pPr/>
              <a:t>12/03/2010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F83698-588D-4DE0-AD08-DF01A30E93A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B4BC3D4-D83A-41C8-B413-ADBCAC44EAF1}" type="datetimeFigureOut">
              <a:rPr lang="fr-FR" smtClean="0"/>
              <a:pPr/>
              <a:t>12/03/2010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F83698-588D-4DE0-AD08-DF01A30E93A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B4BC3D4-D83A-41C8-B413-ADBCAC44EAF1}" type="datetimeFigureOut">
              <a:rPr lang="fr-FR" smtClean="0"/>
              <a:pPr/>
              <a:t>12/03/2010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F83698-588D-4DE0-AD08-DF01A30E93A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B4BC3D4-D83A-41C8-B413-ADBCAC44EAF1}" type="datetimeFigureOut">
              <a:rPr lang="fr-FR" smtClean="0"/>
              <a:pPr/>
              <a:t>12/03/2010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EF83698-588D-4DE0-AD08-DF01A30E93A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B4BC3D4-D83A-41C8-B413-ADBCAC44EAF1}" type="datetimeFigureOut">
              <a:rPr lang="fr-FR" smtClean="0"/>
              <a:pPr/>
              <a:t>12/03/2010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EF83698-588D-4DE0-AD08-DF01A30E93A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B4BC3D4-D83A-41C8-B413-ADBCAC44EAF1}" type="datetimeFigureOut">
              <a:rPr lang="fr-FR" smtClean="0"/>
              <a:pPr/>
              <a:t>12/03/2010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EF83698-588D-4DE0-AD08-DF01A30E93A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B4BC3D4-D83A-41C8-B413-ADBCAC44EAF1}" type="datetimeFigureOut">
              <a:rPr lang="fr-FR" smtClean="0"/>
              <a:pPr/>
              <a:t>12/03/2010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F83698-588D-4DE0-AD08-DF01A30E93A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B4BC3D4-D83A-41C8-B413-ADBCAC44EAF1}" type="datetimeFigureOut">
              <a:rPr lang="fr-FR" smtClean="0"/>
              <a:pPr/>
              <a:t>12/03/2010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F83698-588D-4DE0-AD08-DF01A30E93A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BC3D4-D83A-41C8-B413-ADBCAC44EAF1}" type="datetimeFigureOut">
              <a:rPr lang="fr-FR" smtClean="0"/>
              <a:pPr/>
              <a:t>12/03/2010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83698-588D-4DE0-AD08-DF01A30E93A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file:///C:\Users\Lilou\Documents\Stages\Formation%20nouveaux%20programmes%205&#232;me\17%20f&#233;v\Fiches%20&#233;l&#232;ves%20&#224;%20la%20suite%20pr&#233;sentation%20du%2017%20f&#233;v.doc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slide" Target="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www.saint-denis.culture.fr/"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r>
              <a:rPr lang="fr-FR" dirty="0" smtClean="0"/>
              <a:t>Saint-Denis et Suger</a:t>
            </a:r>
            <a:endParaRPr lang="fr-FR" dirty="0"/>
          </a:p>
        </p:txBody>
      </p:sp>
      <p:sp>
        <p:nvSpPr>
          <p:cNvPr id="7" name="Sous-titre 6"/>
          <p:cNvSpPr>
            <a:spLocks noGrp="1"/>
          </p:cNvSpPr>
          <p:nvPr>
            <p:ph type="subTitle" idx="1"/>
          </p:nvPr>
        </p:nvSpPr>
        <p:spPr/>
        <p:txBody>
          <a:bodyPr/>
          <a:lstStyle/>
          <a:p>
            <a:r>
              <a:rPr lang="fr-FR" dirty="0" smtClean="0"/>
              <a:t>Une étude de cas transversale</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000108"/>
            <a:ext cx="8229600" cy="511156"/>
          </a:xfrm>
        </p:spPr>
        <p:txBody>
          <a:bodyPr>
            <a:normAutofit fontScale="90000"/>
          </a:bodyPr>
          <a:lstStyle/>
          <a:p>
            <a:r>
              <a:rPr lang="fr-FR" sz="2700" dirty="0" smtClean="0"/>
              <a:t>Construction de la problématique:</a:t>
            </a:r>
            <a:br>
              <a:rPr lang="fr-FR" sz="2700" dirty="0" smtClean="0"/>
            </a:br>
            <a:r>
              <a:rPr lang="fr-FR" sz="2700" b="1" dirty="0" smtClean="0"/>
              <a:t> Pourquoi l’abbaye de Saint Denis est-elle au centre de l’organisation de la cité ? </a:t>
            </a:r>
            <a:r>
              <a:rPr lang="fr-FR" dirty="0" smtClean="0"/>
              <a:t/>
            </a:r>
            <a:br>
              <a:rPr lang="fr-FR" dirty="0" smtClean="0"/>
            </a:br>
            <a:r>
              <a:rPr lang="fr-FR" dirty="0" smtClean="0"/>
              <a:t> </a:t>
            </a:r>
            <a:endParaRPr lang="fr-FR" dirty="0"/>
          </a:p>
        </p:txBody>
      </p:sp>
      <p:pic>
        <p:nvPicPr>
          <p:cNvPr id="4" name="Espace réservé du contenu 3" descr="Carte_historique_de_Saint-Denis_93.jpg"/>
          <p:cNvPicPr>
            <a:picLocks noGrp="1" noChangeAspect="1"/>
          </p:cNvPicPr>
          <p:nvPr>
            <p:ph idx="1"/>
          </p:nvPr>
        </p:nvPicPr>
        <p:blipFill>
          <a:blip r:embed="rId2" cstate="print"/>
          <a:stretch>
            <a:fillRect/>
          </a:stretch>
        </p:blipFill>
        <p:spPr>
          <a:xfrm>
            <a:off x="1071537" y="1428736"/>
            <a:ext cx="7067915" cy="542926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0034" y="357166"/>
            <a:ext cx="7772400" cy="1470025"/>
          </a:xfrm>
        </p:spPr>
        <p:txBody>
          <a:bodyPr/>
          <a:lstStyle/>
          <a:p>
            <a:r>
              <a:rPr lang="fr-FR" b="1" dirty="0" smtClean="0"/>
              <a:t>Leçon 1 / Saint Denis, un centre religieux et économique</a:t>
            </a:r>
            <a:endParaRPr lang="fr-FR" b="1" dirty="0"/>
          </a:p>
        </p:txBody>
      </p:sp>
      <p:sp>
        <p:nvSpPr>
          <p:cNvPr id="3" name="Sous-titre 2"/>
          <p:cNvSpPr>
            <a:spLocks noGrp="1"/>
          </p:cNvSpPr>
          <p:nvPr>
            <p:ph type="subTitle" idx="1"/>
          </p:nvPr>
        </p:nvSpPr>
        <p:spPr>
          <a:xfrm>
            <a:off x="571472" y="1857364"/>
            <a:ext cx="8072494" cy="4500594"/>
          </a:xfrm>
        </p:spPr>
        <p:txBody>
          <a:bodyPr>
            <a:normAutofit fontScale="92500" lnSpcReduction="20000"/>
          </a:bodyPr>
          <a:lstStyle/>
          <a:p>
            <a:pPr algn="just"/>
            <a:r>
              <a:rPr lang="fr-FR" dirty="0"/>
              <a:t> </a:t>
            </a:r>
            <a:r>
              <a:rPr lang="fr-FR" dirty="0" smtClean="0">
                <a:solidFill>
                  <a:srgbClr val="FF0000"/>
                </a:solidFill>
              </a:rPr>
              <a:t>Travail en salle informatique </a:t>
            </a:r>
            <a:endParaRPr lang="fr-FR" dirty="0"/>
          </a:p>
          <a:p>
            <a:pPr algn="just"/>
            <a:r>
              <a:rPr lang="fr-FR" dirty="0" err="1" smtClean="0">
                <a:solidFill>
                  <a:schemeClr val="tx1"/>
                </a:solidFill>
              </a:rPr>
              <a:t>cf</a:t>
            </a:r>
            <a:r>
              <a:rPr lang="fr-FR" dirty="0" smtClean="0">
                <a:solidFill>
                  <a:schemeClr val="tx1"/>
                </a:solidFill>
              </a:rPr>
              <a:t> </a:t>
            </a:r>
            <a:r>
              <a:rPr lang="fr-FR" dirty="0" smtClean="0">
                <a:solidFill>
                  <a:schemeClr val="tx1"/>
                </a:solidFill>
                <a:hlinkClick r:id="rId2" action="ppaction://hlinkfile"/>
              </a:rPr>
              <a:t>fiche élève</a:t>
            </a:r>
            <a:r>
              <a:rPr lang="fr-FR" dirty="0" smtClean="0">
                <a:solidFill>
                  <a:schemeClr val="tx1"/>
                </a:solidFill>
              </a:rPr>
              <a:t> pour la trace </a:t>
            </a:r>
            <a:r>
              <a:rPr lang="fr-FR" dirty="0" smtClean="0">
                <a:solidFill>
                  <a:schemeClr val="tx1"/>
                </a:solidFill>
              </a:rPr>
              <a:t>écrite</a:t>
            </a:r>
            <a:endParaRPr lang="fr-FR" dirty="0" smtClean="0">
              <a:solidFill>
                <a:schemeClr val="tx1"/>
              </a:solidFill>
            </a:endParaRPr>
          </a:p>
          <a:p>
            <a:pPr algn="just">
              <a:buFontTx/>
              <a:buChar char="-"/>
            </a:pPr>
            <a:r>
              <a:rPr lang="fr-FR" dirty="0" smtClean="0">
                <a:solidFill>
                  <a:schemeClr val="tx1"/>
                </a:solidFill>
              </a:rPr>
              <a:t>Un centre de pèlerinage (jeu « le pèlerin et l’enseigne » sur le site ; </a:t>
            </a:r>
            <a:r>
              <a:rPr lang="fr-FR" dirty="0" err="1" smtClean="0">
                <a:solidFill>
                  <a:schemeClr val="tx1"/>
                </a:solidFill>
              </a:rPr>
              <a:t>cf</a:t>
            </a:r>
            <a:r>
              <a:rPr lang="fr-FR" dirty="0" smtClean="0">
                <a:solidFill>
                  <a:schemeClr val="tx1"/>
                </a:solidFill>
              </a:rPr>
              <a:t> </a:t>
            </a:r>
            <a:r>
              <a:rPr lang="fr-FR" dirty="0" smtClean="0">
                <a:solidFill>
                  <a:schemeClr val="tx1"/>
                </a:solidFill>
                <a:hlinkClick r:id="rId2" action="ppaction://hlinkfile"/>
              </a:rPr>
              <a:t>fiche élève </a:t>
            </a:r>
            <a:r>
              <a:rPr lang="fr-FR" dirty="0" smtClean="0">
                <a:solidFill>
                  <a:schemeClr val="tx1"/>
                </a:solidFill>
              </a:rPr>
              <a:t>pour la navigation et trace écrite)</a:t>
            </a:r>
          </a:p>
          <a:p>
            <a:pPr algn="just">
              <a:buFontTx/>
              <a:buChar char="-"/>
            </a:pPr>
            <a:r>
              <a:rPr lang="fr-FR" dirty="0" smtClean="0">
                <a:solidFill>
                  <a:schemeClr val="tx1"/>
                </a:solidFill>
              </a:rPr>
              <a:t>Un centre d’activité économique liée aux pèlerinages et fêtes religieuses (à partir du site; </a:t>
            </a:r>
            <a:r>
              <a:rPr lang="fr-FR" dirty="0" err="1" smtClean="0">
                <a:solidFill>
                  <a:schemeClr val="tx1"/>
                </a:solidFill>
              </a:rPr>
              <a:t>cf</a:t>
            </a:r>
            <a:r>
              <a:rPr lang="fr-FR" dirty="0" smtClean="0">
                <a:solidFill>
                  <a:schemeClr val="tx1"/>
                </a:solidFill>
              </a:rPr>
              <a:t> </a:t>
            </a:r>
            <a:r>
              <a:rPr lang="fr-FR" dirty="0" smtClean="0">
                <a:solidFill>
                  <a:schemeClr val="tx1"/>
                </a:solidFill>
                <a:hlinkClick r:id="rId2" action="ppaction://hlinkfile"/>
              </a:rPr>
              <a:t>fiche élève </a:t>
            </a:r>
            <a:r>
              <a:rPr lang="fr-FR" dirty="0" smtClean="0">
                <a:solidFill>
                  <a:schemeClr val="tx1"/>
                </a:solidFill>
              </a:rPr>
              <a:t>pour la navigation et trace écrite)</a:t>
            </a:r>
          </a:p>
          <a:p>
            <a:pPr algn="just">
              <a:buFontTx/>
              <a:buChar char="-"/>
            </a:pPr>
            <a:r>
              <a:rPr lang="fr-FR" dirty="0" smtClean="0">
                <a:solidFill>
                  <a:schemeClr val="tx1"/>
                </a:solidFill>
              </a:rPr>
              <a:t>Une riche seigneurie ; </a:t>
            </a:r>
            <a:r>
              <a:rPr lang="fr-FR" dirty="0" err="1" smtClean="0">
                <a:solidFill>
                  <a:schemeClr val="tx1"/>
                </a:solidFill>
              </a:rPr>
              <a:t>cf</a:t>
            </a:r>
            <a:r>
              <a:rPr lang="fr-FR" dirty="0" smtClean="0">
                <a:solidFill>
                  <a:schemeClr val="tx1"/>
                </a:solidFill>
              </a:rPr>
              <a:t> carte et </a:t>
            </a:r>
            <a:r>
              <a:rPr lang="fr-FR" dirty="0" smtClean="0">
                <a:solidFill>
                  <a:schemeClr val="tx1"/>
                </a:solidFill>
                <a:hlinkClick r:id="rId2" action="ppaction://hlinkfile"/>
              </a:rPr>
              <a:t>fiche élève</a:t>
            </a:r>
            <a:r>
              <a:rPr lang="fr-FR" dirty="0" smtClean="0">
                <a:solidFill>
                  <a:schemeClr val="tx1"/>
                </a:solidFill>
              </a:rPr>
              <a:t> pour la trace écrite)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4"/>
          <p:cNvSpPr>
            <a:spLocks noGrp="1"/>
          </p:cNvSpPr>
          <p:nvPr>
            <p:ph type="title"/>
          </p:nvPr>
        </p:nvSpPr>
        <p:spPr>
          <a:xfrm>
            <a:off x="457200" y="273050"/>
            <a:ext cx="2257425" cy="1162050"/>
          </a:xfrm>
        </p:spPr>
        <p:txBody>
          <a:bodyPr/>
          <a:lstStyle/>
          <a:p>
            <a:r>
              <a:rPr lang="fr-FR" smtClean="0"/>
              <a:t>Saint-Denis, </a:t>
            </a:r>
            <a:br>
              <a:rPr lang="fr-FR" smtClean="0"/>
            </a:br>
            <a:r>
              <a:rPr lang="fr-FR" smtClean="0"/>
              <a:t>une puissante seigneurie</a:t>
            </a:r>
          </a:p>
        </p:txBody>
      </p:sp>
      <p:pic>
        <p:nvPicPr>
          <p:cNvPr id="31747" name="Picture 2" descr="C:\Users\Benedicte\Desktop\carte seigneurie.gif"/>
          <p:cNvPicPr>
            <a:picLocks noGrp="1" noChangeAspect="1" noChangeArrowheads="1"/>
          </p:cNvPicPr>
          <p:nvPr>
            <p:ph idx="1"/>
          </p:nvPr>
        </p:nvPicPr>
        <p:blipFill>
          <a:blip r:embed="rId2" cstate="print"/>
          <a:srcRect/>
          <a:stretch>
            <a:fillRect/>
          </a:stretch>
        </p:blipFill>
        <p:spPr>
          <a:xfrm>
            <a:off x="2711450" y="214313"/>
            <a:ext cx="6432550" cy="6286500"/>
          </a:xfrm>
        </p:spPr>
      </p:pic>
      <p:sp>
        <p:nvSpPr>
          <p:cNvPr id="31748" name="Espace réservé du texte 5"/>
          <p:cNvSpPr>
            <a:spLocks noGrp="1"/>
          </p:cNvSpPr>
          <p:nvPr>
            <p:ph type="body" sz="half" idx="2"/>
          </p:nvPr>
        </p:nvSpPr>
        <p:spPr>
          <a:xfrm>
            <a:off x="428625" y="1285875"/>
            <a:ext cx="2257425" cy="4691063"/>
          </a:xfrm>
        </p:spPr>
        <p:txBody>
          <a:bodyPr/>
          <a:lstStyle/>
          <a:p>
            <a:endParaRPr lang="fr-FR" smtClean="0">
              <a:solidFill>
                <a:srgbClr val="FF0000"/>
              </a:solidFill>
            </a:endParaRPr>
          </a:p>
          <a:p>
            <a:endParaRPr lang="fr-FR" smtClean="0">
              <a:solidFill>
                <a:srgbClr val="FF0000"/>
              </a:solidFill>
            </a:endParaRPr>
          </a:p>
          <a:p>
            <a:endParaRPr lang="fr-FR" smtClean="0">
              <a:solidFill>
                <a:srgbClr val="FF0000"/>
              </a:solidFill>
            </a:endParaRPr>
          </a:p>
          <a:p>
            <a:r>
              <a:rPr lang="fr-FR" smtClean="0">
                <a:solidFill>
                  <a:srgbClr val="FF0000"/>
                </a:solidFill>
              </a:rPr>
              <a:t>              </a:t>
            </a:r>
            <a:r>
              <a:rPr lang="fr-FR" smtClean="0"/>
              <a:t>L’abbaye de </a:t>
            </a:r>
          </a:p>
          <a:p>
            <a:r>
              <a:rPr lang="fr-FR" smtClean="0"/>
              <a:t>              Saint-Denis</a:t>
            </a:r>
          </a:p>
          <a:p>
            <a:endParaRPr lang="fr-FR" smtClean="0">
              <a:solidFill>
                <a:srgbClr val="FF0000"/>
              </a:solidFill>
            </a:endParaRPr>
          </a:p>
          <a:p>
            <a:r>
              <a:rPr lang="fr-FR" smtClean="0">
                <a:solidFill>
                  <a:srgbClr val="FF0000"/>
                </a:solidFill>
              </a:rPr>
              <a:t>            </a:t>
            </a:r>
            <a:r>
              <a:rPr lang="fr-FR" smtClean="0"/>
              <a:t> Possessions de Saint-                  Denis citées par Suger dans  </a:t>
            </a:r>
            <a:r>
              <a:rPr lang="fr-FR" i="1" smtClean="0"/>
              <a:t>L’œuvre administrative</a:t>
            </a:r>
            <a:endParaRPr lang="fr-FR" smtClean="0"/>
          </a:p>
          <a:p>
            <a:endParaRPr lang="fr-FR" smtClean="0">
              <a:solidFill>
                <a:srgbClr val="FF0000"/>
              </a:solidFill>
            </a:endParaRPr>
          </a:p>
          <a:p>
            <a:r>
              <a:rPr lang="fr-FR" smtClean="0">
                <a:solidFill>
                  <a:srgbClr val="FF0000"/>
                </a:solidFill>
              </a:rPr>
              <a:t>              </a:t>
            </a:r>
          </a:p>
        </p:txBody>
      </p:sp>
      <p:sp>
        <p:nvSpPr>
          <p:cNvPr id="8" name="Ellipse 7"/>
          <p:cNvSpPr/>
          <p:nvPr/>
        </p:nvSpPr>
        <p:spPr>
          <a:xfrm>
            <a:off x="500063" y="2071688"/>
            <a:ext cx="357187" cy="2857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Rectangle 8"/>
          <p:cNvSpPr/>
          <p:nvPr/>
        </p:nvSpPr>
        <p:spPr>
          <a:xfrm flipH="1">
            <a:off x="500063" y="2786063"/>
            <a:ext cx="357187" cy="2857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normAutofit fontScale="90000"/>
          </a:bodyPr>
          <a:lstStyle/>
          <a:p>
            <a:r>
              <a:rPr lang="fr-FR" b="1" dirty="0" smtClean="0"/>
              <a:t>Leçon 2 / SUGER, artisan du succès politique et artistique de Saint Denis</a:t>
            </a:r>
            <a:endParaRPr lang="fr-FR" b="1" dirty="0"/>
          </a:p>
        </p:txBody>
      </p:sp>
      <p:sp>
        <p:nvSpPr>
          <p:cNvPr id="4" name="Sous-titre 3"/>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3"/>
          <p:cNvSpPr>
            <a:spLocks noGrp="1"/>
          </p:cNvSpPr>
          <p:nvPr>
            <p:ph type="title"/>
          </p:nvPr>
        </p:nvSpPr>
        <p:spPr/>
        <p:txBody>
          <a:bodyPr/>
          <a:lstStyle/>
          <a:p>
            <a:pPr eaLnBrk="1" hangingPunct="1"/>
            <a:r>
              <a:rPr lang="fr-FR" smtClean="0"/>
              <a:t>Qui est Suger?</a:t>
            </a:r>
          </a:p>
        </p:txBody>
      </p:sp>
      <p:pic>
        <p:nvPicPr>
          <p:cNvPr id="14339" name="Espace réservé du contenu 6" descr="suger vitrail.jpg"/>
          <p:cNvPicPr>
            <a:picLocks noGrp="1" noChangeAspect="1"/>
          </p:cNvPicPr>
          <p:nvPr>
            <p:ph idx="1"/>
          </p:nvPr>
        </p:nvPicPr>
        <p:blipFill>
          <a:blip r:embed="rId2" cstate="print"/>
          <a:srcRect/>
          <a:stretch>
            <a:fillRect/>
          </a:stretch>
        </p:blipFill>
        <p:spPr>
          <a:xfrm>
            <a:off x="4524375" y="273050"/>
            <a:ext cx="3213100" cy="5853113"/>
          </a:xfrm>
        </p:spPr>
      </p:pic>
      <p:sp>
        <p:nvSpPr>
          <p:cNvPr id="14340" name="Espace réservé du texte 5"/>
          <p:cNvSpPr>
            <a:spLocks noGrp="1"/>
          </p:cNvSpPr>
          <p:nvPr>
            <p:ph type="body" sz="half" idx="2"/>
          </p:nvPr>
        </p:nvSpPr>
        <p:spPr/>
        <p:txBody>
          <a:bodyPr/>
          <a:lstStyle/>
          <a:p>
            <a:pPr eaLnBrk="1" hangingPunct="1"/>
            <a:r>
              <a:rPr lang="fr-FR" sz="1800" smtClean="0"/>
              <a:t>Un homme d’Eglise (cf.tonsure).</a:t>
            </a:r>
          </a:p>
          <a:p>
            <a:pPr eaLnBrk="1" hangingPunct="1"/>
            <a:r>
              <a:rPr lang="fr-FR" sz="1800" smtClean="0"/>
              <a:t>Donné à 10 ans comme oblat au monastère où il fut instruit. </a:t>
            </a:r>
          </a:p>
          <a:p>
            <a:pPr eaLnBrk="1" hangingPunct="1"/>
            <a:r>
              <a:rPr lang="fr-FR" sz="1800" smtClean="0"/>
              <a:t>Pendant un an il eut le futur roi Louis VI comme compagnon d’étude.</a:t>
            </a:r>
          </a:p>
          <a:p>
            <a:pPr eaLnBrk="1" hangingPunct="1"/>
            <a:r>
              <a:rPr lang="fr-FR" sz="1800" smtClean="0"/>
              <a:t>Adulte, il devient abbé et proche conseiller et ami du roi.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smtClean="0"/>
              <a:t>Vase de cristal "d'Aliénor'' , preuve de l’amitié du roi.</a:t>
            </a:r>
            <a:br>
              <a:rPr lang="fr-FR" dirty="0" smtClean="0"/>
            </a:br>
            <a:endParaRPr lang="fr-FR" dirty="0" smtClean="0"/>
          </a:p>
        </p:txBody>
      </p:sp>
      <p:pic>
        <p:nvPicPr>
          <p:cNvPr id="15363" name="Espace réservé du contenu 4" descr="Vase_de_cristal_d'Aliénor.jpg"/>
          <p:cNvPicPr>
            <a:picLocks noGrp="1" noChangeAspect="1"/>
          </p:cNvPicPr>
          <p:nvPr>
            <p:ph idx="1"/>
          </p:nvPr>
        </p:nvPicPr>
        <p:blipFill>
          <a:blip r:embed="rId3" cstate="print"/>
          <a:srcRect/>
          <a:stretch>
            <a:fillRect/>
          </a:stretch>
        </p:blipFill>
        <p:spPr>
          <a:xfrm>
            <a:off x="4303713" y="273050"/>
            <a:ext cx="3654425" cy="5853113"/>
          </a:xfrm>
        </p:spPr>
      </p:pic>
      <p:sp>
        <p:nvSpPr>
          <p:cNvPr id="4" name="Espace réservé du texte 3"/>
          <p:cNvSpPr>
            <a:spLocks noGrp="1"/>
          </p:cNvSpPr>
          <p:nvPr>
            <p:ph type="body" sz="half" idx="2"/>
          </p:nvPr>
        </p:nvSpPr>
        <p:spPr/>
        <p:txBody>
          <a:bodyPr rtlCol="0">
            <a:normAutofit fontScale="92500" lnSpcReduction="20000"/>
          </a:bodyPr>
          <a:lstStyle/>
          <a:p>
            <a:pPr eaLnBrk="1" fontAlgn="auto" hangingPunct="1">
              <a:spcAft>
                <a:spcPts val="0"/>
              </a:spcAft>
              <a:buFont typeface="Arial" pitchFamily="34" charset="0"/>
              <a:buNone/>
              <a:defRPr/>
            </a:pPr>
            <a:r>
              <a:rPr lang="fr-FR" dirty="0" smtClean="0"/>
              <a:t>Provient du trésor de l'abbaye de Saint-Denis</a:t>
            </a:r>
          </a:p>
          <a:p>
            <a:pPr eaLnBrk="1" fontAlgn="auto" hangingPunct="1">
              <a:spcAft>
                <a:spcPts val="0"/>
              </a:spcAft>
              <a:buFont typeface="Arial" pitchFamily="34" charset="0"/>
              <a:buNone/>
              <a:defRPr/>
            </a:pPr>
            <a:endParaRPr lang="fr-FR" dirty="0" smtClean="0"/>
          </a:p>
          <a:p>
            <a:pPr eaLnBrk="1" fontAlgn="auto" hangingPunct="1">
              <a:spcAft>
                <a:spcPts val="0"/>
              </a:spcAft>
              <a:buFont typeface="Arial" pitchFamily="34" charset="0"/>
              <a:buNone/>
              <a:defRPr/>
            </a:pPr>
            <a:r>
              <a:rPr lang="fr-FR" dirty="0" smtClean="0"/>
              <a:t>Inscription gravée sur le pied:</a:t>
            </a:r>
          </a:p>
          <a:p>
            <a:pPr eaLnBrk="1" fontAlgn="auto" hangingPunct="1">
              <a:spcAft>
                <a:spcPts val="0"/>
              </a:spcAft>
              <a:buFont typeface="Arial" pitchFamily="34" charset="0"/>
              <a:buNone/>
              <a:defRPr/>
            </a:pPr>
            <a:endParaRPr lang="fr-FR" sz="2400" dirty="0" smtClean="0">
              <a:latin typeface="Baskerville Old Face" pitchFamily="18" charset="0"/>
            </a:endParaRPr>
          </a:p>
          <a:p>
            <a:pPr eaLnBrk="1" fontAlgn="auto" hangingPunct="1">
              <a:spcAft>
                <a:spcPts val="0"/>
              </a:spcAft>
              <a:buFont typeface="Arial" pitchFamily="34" charset="0"/>
              <a:buNone/>
              <a:defRPr/>
            </a:pPr>
            <a:r>
              <a:rPr lang="fr-FR" sz="2400" dirty="0" smtClean="0">
                <a:latin typeface="Baskerville Old Face" pitchFamily="18" charset="0"/>
              </a:rPr>
              <a:t>« ce vase, Aliénor, son épouse, l'a donné au roi Louis, </a:t>
            </a:r>
            <a:r>
              <a:rPr lang="fr-FR" sz="2400" dirty="0" err="1" smtClean="0">
                <a:latin typeface="Baskerville Old Face" pitchFamily="18" charset="0"/>
              </a:rPr>
              <a:t>Mitadolus</a:t>
            </a:r>
            <a:r>
              <a:rPr lang="fr-FR" sz="2400" dirty="0" smtClean="0">
                <a:latin typeface="Baskerville Old Face" pitchFamily="18" charset="0"/>
              </a:rPr>
              <a:t> à son aïeul, le roi à moi, Suger, qui l'ai offert aux saints ».</a:t>
            </a:r>
          </a:p>
          <a:p>
            <a:pPr eaLnBrk="1" fontAlgn="auto" hangingPunct="1">
              <a:spcAft>
                <a:spcPts val="0"/>
              </a:spcAft>
              <a:buFont typeface="Arial" pitchFamily="34" charset="0"/>
              <a:buNone/>
              <a:defRPr/>
            </a:pPr>
            <a:endParaRPr lang="fr-FR" dirty="0" smtClean="0"/>
          </a:p>
          <a:p>
            <a:pPr eaLnBrk="1" fontAlgn="auto" hangingPunct="1">
              <a:spcAft>
                <a:spcPts val="0"/>
              </a:spcAft>
              <a:buFont typeface="Arial" pitchFamily="34" charset="0"/>
              <a:buNone/>
              <a:defRPr/>
            </a:pPr>
            <a:endParaRPr lang="fr-FR" dirty="0" smtClean="0"/>
          </a:p>
          <a:p>
            <a:pPr eaLnBrk="1" fontAlgn="auto" hangingPunct="1">
              <a:spcAft>
                <a:spcPts val="0"/>
              </a:spcAft>
              <a:buFont typeface="Arial" pitchFamily="34" charset="0"/>
              <a:buNone/>
              <a:defRPr/>
            </a:pPr>
            <a:endParaRPr lang="fr-FR" dirty="0" smtClean="0"/>
          </a:p>
          <a:p>
            <a:pPr eaLnBrk="1" fontAlgn="auto" hangingPunct="1">
              <a:spcAft>
                <a:spcPts val="0"/>
              </a:spcAft>
              <a:buFont typeface="Arial" pitchFamily="34" charset="0"/>
              <a:buNone/>
              <a:defRPr/>
            </a:pPr>
            <a:endParaRPr lang="fr-FR" dirty="0" smtClean="0"/>
          </a:p>
          <a:p>
            <a:pPr eaLnBrk="1" fontAlgn="auto" hangingPunct="1">
              <a:spcAft>
                <a:spcPts val="0"/>
              </a:spcAft>
              <a:buFont typeface="Arial" pitchFamily="34" charset="0"/>
              <a:buNone/>
              <a:defRPr/>
            </a:pPr>
            <a:endParaRPr lang="fr-FR" dirty="0" smtClean="0"/>
          </a:p>
          <a:p>
            <a:pPr eaLnBrk="1" fontAlgn="auto" hangingPunct="1">
              <a:spcAft>
                <a:spcPts val="0"/>
              </a:spcAft>
              <a:buFont typeface="Arial" pitchFamily="34" charset="0"/>
              <a:buNone/>
              <a:defRPr/>
            </a:pPr>
            <a:endParaRPr lang="fr-FR" dirty="0" smtClean="0"/>
          </a:p>
          <a:p>
            <a:pPr eaLnBrk="1" fontAlgn="auto" hangingPunct="1">
              <a:spcAft>
                <a:spcPts val="0"/>
              </a:spcAft>
              <a:buFont typeface="Arial" pitchFamily="34" charset="0"/>
              <a:buNone/>
              <a:defRPr/>
            </a:pPr>
            <a:endParaRPr lang="fr-FR" dirty="0" smtClean="0"/>
          </a:p>
          <a:p>
            <a:pPr eaLnBrk="1" fontAlgn="auto" hangingPunct="1">
              <a:spcAft>
                <a:spcPts val="0"/>
              </a:spcAft>
              <a:buFont typeface="Arial" pitchFamily="34" charset="0"/>
              <a:buNone/>
              <a:defRPr/>
            </a:pPr>
            <a:endParaRPr lang="fr-FR" dirty="0" smtClean="0"/>
          </a:p>
          <a:p>
            <a:pPr eaLnBrk="1" fontAlgn="auto" hangingPunct="1">
              <a:spcAft>
                <a:spcPts val="0"/>
              </a:spcAft>
              <a:buFont typeface="Arial" pitchFamily="34" charset="0"/>
              <a:buNone/>
              <a:defRPr/>
            </a:pPr>
            <a:r>
              <a:rPr lang="fr-FR" dirty="0" smtClean="0"/>
              <a:t>Louvre, Département des Objets d'art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pPr eaLnBrk="1" hangingPunct="1"/>
            <a:r>
              <a:rPr lang="fr-FR" smtClean="0"/>
              <a:t>Suger (vers 1080-1151)</a:t>
            </a:r>
          </a:p>
        </p:txBody>
      </p:sp>
      <p:graphicFrame>
        <p:nvGraphicFramePr>
          <p:cNvPr id="4" name="Espace réservé du contenu 3"/>
          <p:cNvGraphicFramePr>
            <a:graphicFrameLocks noGrp="1"/>
          </p:cNvGraphicFramePr>
          <p:nvPr>
            <p:ph idx="1"/>
          </p:nvPr>
        </p:nvGraphicFramePr>
        <p:xfrm>
          <a:off x="457200" y="1600200"/>
          <a:ext cx="8229600" cy="4947920"/>
        </p:xfrm>
        <a:graphic>
          <a:graphicData uri="http://schemas.openxmlformats.org/drawingml/2006/table">
            <a:tbl>
              <a:tblPr firstRow="1" bandRow="1">
                <a:tableStyleId>{00A15C55-8517-42AA-B614-E9B94910E393}</a:tableStyleId>
              </a:tblPr>
              <a:tblGrid>
                <a:gridCol w="8229600"/>
              </a:tblGrid>
              <a:tr h="370840">
                <a:tc>
                  <a:txBody>
                    <a:bodyPr/>
                    <a:lstStyle/>
                    <a:p>
                      <a:r>
                        <a:rPr lang="fr-FR" baseline="0" dirty="0" smtClean="0"/>
                        <a:t>SIECLE:</a:t>
                      </a:r>
                    </a:p>
                  </a:txBody>
                  <a:tcPr/>
                </a:tc>
              </a:tr>
              <a:tr h="370840">
                <a:tc>
                  <a:txBody>
                    <a:bodyPr/>
                    <a:lstStyle/>
                    <a:p>
                      <a:r>
                        <a:rPr lang="fr-FR" sz="2000" b="1" dirty="0" smtClean="0"/>
                        <a:t>Ses</a:t>
                      </a:r>
                      <a:r>
                        <a:rPr lang="fr-FR" sz="2000" b="1" baseline="0" dirty="0" smtClean="0"/>
                        <a:t> origines et son enfance:</a:t>
                      </a:r>
                    </a:p>
                    <a:p>
                      <a:r>
                        <a:rPr lang="fr-FR" b="0" i="1" baseline="0" dirty="0" smtClean="0"/>
                        <a:t>Famille inconnue.</a:t>
                      </a:r>
                    </a:p>
                    <a:p>
                      <a:r>
                        <a:rPr lang="fr-FR" b="0" i="1" baseline="0" dirty="0" smtClean="0"/>
                        <a:t>Donné au monastère de Saint-Denis.</a:t>
                      </a:r>
                    </a:p>
                    <a:p>
                      <a:r>
                        <a:rPr lang="fr-FR" b="0" i="1" baseline="0" dirty="0" smtClean="0"/>
                        <a:t>Elevé par les moines.</a:t>
                      </a:r>
                    </a:p>
                    <a:p>
                      <a:endParaRPr lang="fr-FR" baseline="0" dirty="0" smtClean="0"/>
                    </a:p>
                  </a:txBody>
                  <a:tcPr/>
                </a:tc>
              </a:tr>
              <a:tr h="370840">
                <a:tc>
                  <a:txBody>
                    <a:bodyPr/>
                    <a:lstStyle/>
                    <a:p>
                      <a:r>
                        <a:rPr lang="fr-FR" sz="2000" b="1" dirty="0" smtClean="0"/>
                        <a:t>Sa</a:t>
                      </a:r>
                      <a:r>
                        <a:rPr lang="fr-FR" sz="2000" b="1" baseline="0" dirty="0" smtClean="0"/>
                        <a:t> carrière:</a:t>
                      </a:r>
                      <a:endParaRPr lang="fr-FR" sz="2000" b="1" dirty="0" smtClean="0"/>
                    </a:p>
                    <a:p>
                      <a:r>
                        <a:rPr lang="fr-FR" i="1" dirty="0" smtClean="0"/>
                        <a:t>Moine puis abbé de Saint-Denis.</a:t>
                      </a:r>
                    </a:p>
                    <a:p>
                      <a:r>
                        <a:rPr lang="fr-FR" i="1" dirty="0" smtClean="0"/>
                        <a:t>Ami et conseiller du roi.</a:t>
                      </a:r>
                    </a:p>
                    <a:p>
                      <a:r>
                        <a:rPr lang="fr-FR" i="1" dirty="0" smtClean="0"/>
                        <a:t>Il</a:t>
                      </a:r>
                      <a:r>
                        <a:rPr lang="fr-FR" i="1" baseline="0" dirty="0" smtClean="0"/>
                        <a:t> a agrandi la basilique de Saint-Denis.</a:t>
                      </a:r>
                      <a:endParaRPr lang="fr-FR" i="1" dirty="0" smtClean="0"/>
                    </a:p>
                    <a:p>
                      <a:endParaRPr lang="fr-FR" dirty="0"/>
                    </a:p>
                  </a:txBody>
                  <a:tcPr/>
                </a:tc>
              </a:tr>
              <a:tr h="370840">
                <a:tc>
                  <a:txBody>
                    <a:bodyPr/>
                    <a:lstStyle/>
                    <a:p>
                      <a:r>
                        <a:rPr lang="fr-FR" sz="2000" b="1" dirty="0" smtClean="0"/>
                        <a:t>Son importance historique:</a:t>
                      </a:r>
                    </a:p>
                    <a:p>
                      <a:endParaRPr lang="fr-FR" dirty="0" smtClean="0"/>
                    </a:p>
                    <a:p>
                      <a:endParaRPr lang="fr-FR" dirty="0" smtClean="0"/>
                    </a:p>
                    <a:p>
                      <a:endParaRPr lang="fr-FR" dirty="0"/>
                    </a:p>
                  </a:txBody>
                  <a:tcPr/>
                </a:tc>
              </a:tr>
              <a:tr h="370840">
                <a:tc>
                  <a:txBody>
                    <a:bodyPr/>
                    <a:lstStyle/>
                    <a:p>
                      <a:endParaRPr lang="fr-FR"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rtlCol="0">
            <a:normAutofit fontScale="90000"/>
          </a:bodyPr>
          <a:lstStyle/>
          <a:p>
            <a:pPr eaLnBrk="1" fontAlgn="auto" hangingPunct="1">
              <a:spcAft>
                <a:spcPts val="0"/>
              </a:spcAft>
              <a:defRPr/>
            </a:pPr>
            <a:r>
              <a:rPr lang="fr-FR" dirty="0" smtClean="0">
                <a:latin typeface="Baskerville Old Face" pitchFamily="18" charset="0"/>
              </a:rPr>
              <a:t/>
            </a:r>
            <a:br>
              <a:rPr lang="fr-FR" dirty="0" smtClean="0">
                <a:latin typeface="Baskerville Old Face" pitchFamily="18" charset="0"/>
              </a:rPr>
            </a:br>
            <a:r>
              <a:rPr lang="fr-FR" sz="3600" b="1" i="1" dirty="0" smtClean="0">
                <a:latin typeface="Baskerville Old Face" pitchFamily="18" charset="0"/>
              </a:rPr>
              <a:t/>
            </a:r>
            <a:br>
              <a:rPr lang="fr-FR" sz="3600" b="1" i="1" dirty="0" smtClean="0">
                <a:latin typeface="Baskerville Old Face" pitchFamily="18" charset="0"/>
              </a:rPr>
            </a:br>
            <a:r>
              <a:rPr lang="fr-FR" sz="3200" i="1" dirty="0" smtClean="0">
                <a:latin typeface="Baskerville Old Face" pitchFamily="18" charset="0"/>
              </a:rPr>
              <a:t> </a:t>
            </a:r>
            <a:br>
              <a:rPr lang="fr-FR" sz="3200" i="1" dirty="0" smtClean="0">
                <a:latin typeface="Baskerville Old Face" pitchFamily="18" charset="0"/>
              </a:rPr>
            </a:br>
            <a:r>
              <a:rPr lang="fr-FR" sz="3100" i="1" dirty="0" smtClean="0">
                <a:latin typeface="Baskerville Old Face" pitchFamily="18" charset="0"/>
              </a:rPr>
              <a:t>« L'</a:t>
            </a:r>
            <a:r>
              <a:rPr lang="fr-FR" sz="3100" i="1" dirty="0" err="1" smtClean="0">
                <a:latin typeface="Baskerville Old Face" pitchFamily="18" charset="0"/>
              </a:rPr>
              <a:t>oeuvre</a:t>
            </a:r>
            <a:r>
              <a:rPr lang="fr-FR" sz="3100" i="1" dirty="0" smtClean="0">
                <a:latin typeface="Baskerville Old Face" pitchFamily="18" charset="0"/>
              </a:rPr>
              <a:t> fameux resplendit de cette clarté nouvelle</a:t>
            </a:r>
            <a:br>
              <a:rPr lang="fr-FR" sz="3100" i="1" dirty="0" smtClean="0">
                <a:latin typeface="Baskerville Old Face" pitchFamily="18" charset="0"/>
              </a:rPr>
            </a:br>
            <a:r>
              <a:rPr lang="fr-FR" sz="3100" i="1" dirty="0" smtClean="0">
                <a:latin typeface="Baskerville Old Face" pitchFamily="18" charset="0"/>
              </a:rPr>
              <a:t>L'agrandissement fut réalisé de nos jours</a:t>
            </a:r>
            <a:br>
              <a:rPr lang="fr-FR" sz="3100" i="1" dirty="0" smtClean="0">
                <a:latin typeface="Baskerville Old Face" pitchFamily="18" charset="0"/>
              </a:rPr>
            </a:br>
            <a:r>
              <a:rPr lang="fr-FR" sz="3100" b="1" i="1" dirty="0" smtClean="0">
                <a:latin typeface="Baskerville Old Face" pitchFamily="18" charset="0"/>
              </a:rPr>
              <a:t>C'est moi, Suger, qui ai dirigé les travaux.</a:t>
            </a:r>
            <a:r>
              <a:rPr lang="fr-FR" sz="3100" i="1" dirty="0" smtClean="0">
                <a:latin typeface="Baskerville Old Face" pitchFamily="18" charset="0"/>
              </a:rPr>
              <a:t> » (1144)</a:t>
            </a:r>
            <a:r>
              <a:rPr lang="fr-FR" sz="3100" b="1" i="1" dirty="0" smtClean="0">
                <a:latin typeface="Baskerville Old Face" pitchFamily="18" charset="0"/>
              </a:rPr>
              <a:t/>
            </a:r>
            <a:br>
              <a:rPr lang="fr-FR" sz="3100" b="1" i="1" dirty="0" smtClean="0">
                <a:latin typeface="Baskerville Old Face" pitchFamily="18" charset="0"/>
              </a:rPr>
            </a:br>
            <a:r>
              <a:rPr lang="fr-FR" sz="3600" b="1" i="1" dirty="0" smtClean="0">
                <a:latin typeface="Baskerville Old Face" pitchFamily="18" charset="0"/>
              </a:rPr>
              <a:t/>
            </a:r>
            <a:br>
              <a:rPr lang="fr-FR" sz="3600" b="1" i="1" dirty="0" smtClean="0">
                <a:latin typeface="Baskerville Old Face" pitchFamily="18" charset="0"/>
              </a:rPr>
            </a:br>
            <a:r>
              <a:rPr lang="fr-FR" sz="3600" b="1" i="1" dirty="0" smtClean="0">
                <a:latin typeface="Baskerville Old Face" pitchFamily="18" charset="0"/>
              </a:rPr>
              <a:t>La Geste de Louis IV</a:t>
            </a:r>
            <a:r>
              <a:rPr lang="fr-FR" sz="3600" dirty="0" smtClean="0">
                <a:latin typeface="Baskerville Old Face" pitchFamily="18" charset="0"/>
              </a:rPr>
              <a:t> , Suger</a:t>
            </a:r>
            <a:br>
              <a:rPr lang="fr-FR" sz="3600" dirty="0" smtClean="0">
                <a:latin typeface="Baskerville Old Face" pitchFamily="18" charset="0"/>
              </a:rPr>
            </a:br>
            <a:endParaRPr lang="fr-FR" dirty="0" smtClean="0"/>
          </a:p>
        </p:txBody>
      </p:sp>
      <p:pic>
        <p:nvPicPr>
          <p:cNvPr id="13315" name="Espace réservé du contenu 6" descr="lumière.jpg"/>
          <p:cNvPicPr>
            <a:picLocks noGrp="1" noChangeAspect="1"/>
          </p:cNvPicPr>
          <p:nvPr>
            <p:ph idx="1"/>
          </p:nvPr>
        </p:nvPicPr>
        <p:blipFill>
          <a:blip r:embed="rId3" cstate="print"/>
          <a:srcRect/>
          <a:stretch>
            <a:fillRect/>
          </a:stretch>
        </p:blipFill>
        <p:spPr>
          <a:xfrm>
            <a:off x="1571625" y="1714500"/>
            <a:ext cx="6034088" cy="4525963"/>
          </a:xfrm>
        </p:spPr>
      </p:pic>
      <p:sp>
        <p:nvSpPr>
          <p:cNvPr id="13316" name="Espace réservé du texte 3"/>
          <p:cNvSpPr>
            <a:spLocks noGrp="1"/>
          </p:cNvSpPr>
          <p:nvPr>
            <p:ph type="body" sz="half" idx="4294967295"/>
          </p:nvPr>
        </p:nvSpPr>
        <p:spPr>
          <a:xfrm>
            <a:off x="0" y="1435100"/>
            <a:ext cx="3008313" cy="4691063"/>
          </a:xfrm>
        </p:spPr>
        <p:txBody>
          <a:bodyPr/>
          <a:lstStyle/>
          <a:p>
            <a:pPr eaLnBrk="1" hangingPunct="1">
              <a:buFont typeface="Arial" charset="0"/>
              <a:buNone/>
            </a:pPr>
            <a:endParaRPr lang="fr-FR" sz="2400" i="1" smtClean="0">
              <a:latin typeface="Baskerville Old Face" pitchFamily="18" charset="0"/>
            </a:endParaRPr>
          </a:p>
          <a:p>
            <a:pPr eaLnBrk="1" hangingPunct="1">
              <a:buFont typeface="Arial" charset="0"/>
              <a:buNone/>
            </a:pPr>
            <a:endParaRPr lang="fr-FR"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3"/>
          <p:cNvSpPr>
            <a:spLocks noGrp="1"/>
          </p:cNvSpPr>
          <p:nvPr>
            <p:ph type="title"/>
          </p:nvPr>
        </p:nvSpPr>
        <p:spPr/>
        <p:txBody>
          <a:bodyPr/>
          <a:lstStyle/>
          <a:p>
            <a:r>
              <a:rPr lang="fr-FR" smtClean="0"/>
              <a:t>Suger: </a:t>
            </a:r>
            <a:br>
              <a:rPr lang="fr-FR" smtClean="0"/>
            </a:br>
            <a:r>
              <a:rPr lang="fr-FR" smtClean="0"/>
              <a:t>l’inventeur du style gothique</a:t>
            </a:r>
          </a:p>
        </p:txBody>
      </p:sp>
      <p:pic>
        <p:nvPicPr>
          <p:cNvPr id="28675" name="Espace réservé du contenu 6" descr="saint denis.jpg"/>
          <p:cNvPicPr>
            <a:picLocks noGrp="1" noChangeAspect="1"/>
          </p:cNvPicPr>
          <p:nvPr>
            <p:ph idx="1"/>
          </p:nvPr>
        </p:nvPicPr>
        <p:blipFill>
          <a:blip r:embed="rId2" cstate="print"/>
          <a:srcRect/>
          <a:stretch>
            <a:fillRect/>
          </a:stretch>
        </p:blipFill>
        <p:spPr>
          <a:xfrm>
            <a:off x="3614738" y="1857375"/>
            <a:ext cx="5529262" cy="4146550"/>
          </a:xfrm>
        </p:spPr>
      </p:pic>
      <p:sp>
        <p:nvSpPr>
          <p:cNvPr id="28676" name="Espace réservé du texte 5"/>
          <p:cNvSpPr>
            <a:spLocks noGrp="1"/>
          </p:cNvSpPr>
          <p:nvPr>
            <p:ph type="body" sz="half" idx="2"/>
          </p:nvPr>
        </p:nvSpPr>
        <p:spPr/>
        <p:txBody>
          <a:bodyPr/>
          <a:lstStyle/>
          <a:p>
            <a:r>
              <a:rPr lang="fr-FR" sz="1600" smtClean="0"/>
              <a:t>Inscription que Suger fit graver sur la porte de bronze de Saint-Denis :</a:t>
            </a:r>
          </a:p>
          <a:p>
            <a:endParaRPr lang="fr-FR" sz="1600" i="1" smtClean="0"/>
          </a:p>
          <a:p>
            <a:r>
              <a:rPr lang="fr-FR" sz="2000" i="1" smtClean="0"/>
              <a:t>« Par la beauté sensible, l’âme engourdie s’élève à la vraie beauté et, du lieu où elle gisait engloutie, elle ressuscite au ciel en voyant </a:t>
            </a:r>
            <a:r>
              <a:rPr lang="fr-FR" sz="2000" b="1" i="1" smtClean="0"/>
              <a:t>la lumière </a:t>
            </a:r>
            <a:r>
              <a:rPr lang="fr-FR" sz="2000" i="1" smtClean="0"/>
              <a:t>de ses splendeurs » </a:t>
            </a:r>
          </a:p>
          <a:p>
            <a:r>
              <a:rPr lang="fr-FR" sz="2000" i="1" smtClean="0"/>
              <a:t>la basilique devient </a:t>
            </a:r>
            <a:r>
              <a:rPr lang="fr-FR" sz="2000" b="1" i="1" smtClean="0"/>
              <a:t>un lieu intermédiaire « entre le limon de la terre et la pureté du ciel »</a:t>
            </a:r>
          </a:p>
          <a:p>
            <a:endParaRPr lang="fr-FR"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75" y="1071563"/>
            <a:ext cx="7772400" cy="2500312"/>
          </a:xfrm>
        </p:spPr>
        <p:txBody>
          <a:bodyPr>
            <a:normAutofit fontScale="90000"/>
          </a:bodyPr>
          <a:lstStyle/>
          <a:p>
            <a:pPr algn="l">
              <a:defRPr/>
            </a:pPr>
            <a:r>
              <a:rPr lang="fr-FR" sz="4000" dirty="0" smtClean="0"/>
              <a:t>L’ église de Saint Denis : un style nouveau ; le style gothique en rupture avec le style roman  à propos :</a:t>
            </a:r>
            <a:br>
              <a:rPr lang="fr-FR" sz="4000" dirty="0" smtClean="0"/>
            </a:br>
            <a:r>
              <a:rPr lang="fr-FR" sz="4000" dirty="0" smtClean="0"/>
              <a:t/>
            </a:r>
            <a:br>
              <a:rPr lang="fr-FR" sz="4000" dirty="0" smtClean="0"/>
            </a:br>
            <a:r>
              <a:rPr lang="fr-FR" sz="4000" dirty="0" smtClean="0"/>
              <a:t/>
            </a:r>
            <a:br>
              <a:rPr lang="fr-FR" sz="4000" dirty="0" smtClean="0"/>
            </a:br>
            <a:endParaRPr lang="fr-FR" sz="4000" dirty="0" smtClean="0"/>
          </a:p>
        </p:txBody>
      </p:sp>
      <p:sp>
        <p:nvSpPr>
          <p:cNvPr id="25603" name="Sous-titre 2"/>
          <p:cNvSpPr>
            <a:spLocks noGrp="1"/>
          </p:cNvSpPr>
          <p:nvPr>
            <p:ph type="subTitle" idx="1"/>
          </p:nvPr>
        </p:nvSpPr>
        <p:spPr>
          <a:xfrm>
            <a:off x="571500" y="2643188"/>
            <a:ext cx="8143875" cy="3857625"/>
          </a:xfrm>
        </p:spPr>
        <p:txBody>
          <a:bodyPr/>
          <a:lstStyle/>
          <a:p>
            <a:pPr algn="l">
              <a:buFontTx/>
              <a:buChar char="-"/>
            </a:pPr>
            <a:endParaRPr lang="fr-FR" dirty="0" smtClean="0">
              <a:solidFill>
                <a:srgbClr val="898989"/>
              </a:solidFill>
            </a:endParaRPr>
          </a:p>
          <a:p>
            <a:pPr algn="l">
              <a:buFontTx/>
              <a:buChar char="-"/>
            </a:pPr>
            <a:r>
              <a:rPr lang="fr-FR" dirty="0" smtClean="0">
                <a:solidFill>
                  <a:srgbClr val="898989"/>
                </a:solidFill>
              </a:rPr>
              <a:t>De la présence de </a:t>
            </a:r>
            <a:r>
              <a:rPr lang="fr-FR" dirty="0" smtClean="0">
                <a:solidFill>
                  <a:srgbClr val="898989"/>
                </a:solidFill>
                <a:hlinkClick r:id="rId2" action="ppaction://hlinksldjump"/>
              </a:rPr>
              <a:t>la lumière </a:t>
            </a:r>
            <a:r>
              <a:rPr lang="fr-FR" dirty="0" smtClean="0">
                <a:solidFill>
                  <a:srgbClr val="898989"/>
                </a:solidFill>
              </a:rPr>
              <a:t>dans les édifices</a:t>
            </a:r>
          </a:p>
          <a:p>
            <a:pPr algn="l"/>
            <a:endParaRPr lang="fr-FR" dirty="0" smtClean="0">
              <a:solidFill>
                <a:srgbClr val="898989"/>
              </a:solidFill>
            </a:endParaRPr>
          </a:p>
          <a:p>
            <a:pPr algn="l"/>
            <a:r>
              <a:rPr lang="fr-FR" dirty="0" smtClean="0">
                <a:solidFill>
                  <a:srgbClr val="898989"/>
                </a:solidFill>
              </a:rPr>
              <a:t>-De le </a:t>
            </a:r>
            <a:r>
              <a:rPr lang="fr-FR" dirty="0" smtClean="0">
                <a:solidFill>
                  <a:srgbClr val="898989"/>
                </a:solidFill>
                <a:hlinkClick r:id="rId3" action="ppaction://hlinksldjump"/>
              </a:rPr>
              <a:t>technique architecturale </a:t>
            </a:r>
            <a:r>
              <a:rPr lang="fr-FR" dirty="0" smtClean="0">
                <a:solidFill>
                  <a:srgbClr val="898989"/>
                </a:solidFill>
              </a:rPr>
              <a:t>des voutes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401080" cy="1162050"/>
          </a:xfrm>
        </p:spPr>
        <p:txBody>
          <a:bodyPr>
            <a:normAutofit fontScale="90000"/>
          </a:bodyPr>
          <a:lstStyle/>
          <a:p>
            <a:r>
              <a:rPr lang="fr-FR" sz="3200" b="0" dirty="0" smtClean="0"/>
              <a:t>Une source </a:t>
            </a:r>
            <a:r>
              <a:rPr lang="fr-FR" sz="3200" b="0" dirty="0" smtClean="0"/>
              <a:t/>
            </a:r>
            <a:br>
              <a:rPr lang="fr-FR" sz="3200" b="0" dirty="0" smtClean="0"/>
            </a:br>
            <a:r>
              <a:rPr lang="fr-FR" sz="3200" b="0" dirty="0" smtClean="0"/>
              <a:t>pour décrire le </a:t>
            </a:r>
            <a:r>
              <a:rPr lang="fr-FR" sz="3200" b="0" dirty="0" smtClean="0"/>
              <a:t>mode de vie des </a:t>
            </a:r>
            <a:r>
              <a:rPr lang="fr-FR" sz="3200" b="0" dirty="0" smtClean="0"/>
              <a:t>paysans (1</a:t>
            </a:r>
            <a:r>
              <a:rPr lang="fr-FR" sz="3200" b="0" baseline="30000" dirty="0" smtClean="0"/>
              <a:t>er</a:t>
            </a:r>
            <a:r>
              <a:rPr lang="fr-FR" sz="3200" b="0" dirty="0" smtClean="0"/>
              <a:t> thème):</a:t>
            </a:r>
            <a:br>
              <a:rPr lang="fr-FR" sz="3200" b="0" dirty="0" smtClean="0"/>
            </a:br>
            <a:r>
              <a:rPr lang="fr-FR" sz="3200" b="0" dirty="0" smtClean="0"/>
              <a:t> le portail latéral</a:t>
            </a:r>
            <a:endParaRPr lang="fr-FR" sz="3200" b="0" dirty="0"/>
          </a:p>
        </p:txBody>
      </p:sp>
      <p:pic>
        <p:nvPicPr>
          <p:cNvPr id="5" name="Espace réservé du contenu 4" descr="saint-denis portail.jpg"/>
          <p:cNvPicPr>
            <a:picLocks noGrp="1" noChangeAspect="1"/>
          </p:cNvPicPr>
          <p:nvPr>
            <p:ph sz="quarter" idx="1"/>
          </p:nvPr>
        </p:nvPicPr>
        <p:blipFill>
          <a:blip r:embed="rId3" cstate="print"/>
          <a:stretch>
            <a:fillRect/>
          </a:stretch>
        </p:blipFill>
        <p:spPr>
          <a:xfrm>
            <a:off x="5643570" y="1785926"/>
            <a:ext cx="3314700" cy="4419600"/>
          </a:xfrm>
        </p:spPr>
      </p:pic>
      <p:pic>
        <p:nvPicPr>
          <p:cNvPr id="7" name="Image 6" descr="juillet moisson.jpg"/>
          <p:cNvPicPr>
            <a:picLocks noChangeAspect="1"/>
          </p:cNvPicPr>
          <p:nvPr/>
        </p:nvPicPr>
        <p:blipFill>
          <a:blip r:embed="rId4" cstate="print"/>
          <a:stretch>
            <a:fillRect/>
          </a:stretch>
        </p:blipFill>
        <p:spPr>
          <a:xfrm>
            <a:off x="0" y="2786058"/>
            <a:ext cx="4000528" cy="3000396"/>
          </a:xfrm>
          <a:prstGeom prst="rect">
            <a:avLst/>
          </a:prstGeom>
        </p:spPr>
      </p:pic>
      <p:pic>
        <p:nvPicPr>
          <p:cNvPr id="1027" name="Picture 3"/>
          <p:cNvPicPr>
            <a:picLocks noChangeAspect="1" noChangeArrowheads="1"/>
          </p:cNvPicPr>
          <p:nvPr/>
        </p:nvPicPr>
        <p:blipFill>
          <a:blip r:embed="rId5" cstate="print"/>
          <a:srcRect/>
          <a:stretch>
            <a:fillRect/>
          </a:stretch>
        </p:blipFill>
        <p:spPr bwMode="auto">
          <a:xfrm>
            <a:off x="4214810" y="1476593"/>
            <a:ext cx="1242792" cy="5381407"/>
          </a:xfrm>
          <a:prstGeom prst="rect">
            <a:avLst/>
          </a:prstGeom>
          <a:noFill/>
          <a:ln w="9525">
            <a:noFill/>
            <a:miter lim="800000"/>
            <a:headEnd/>
            <a:tailEnd/>
          </a:ln>
        </p:spPr>
      </p:pic>
      <p:sp>
        <p:nvSpPr>
          <p:cNvPr id="8" name="Espace réservé du texte 7"/>
          <p:cNvSpPr>
            <a:spLocks noGrp="1"/>
          </p:cNvSpPr>
          <p:nvPr>
            <p:ph type="body" sz="half" idx="2"/>
          </p:nvPr>
        </p:nvSpPr>
        <p:spPr>
          <a:xfrm>
            <a:off x="714347" y="2143115"/>
            <a:ext cx="2214579" cy="571505"/>
          </a:xfrm>
        </p:spPr>
        <p:txBody>
          <a:bodyPr/>
          <a:lstStyle/>
          <a:p>
            <a:r>
              <a:rPr lang="fr-FR" dirty="0" smtClean="0"/>
              <a:t>Juillet: moisson</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re 1"/>
          <p:cNvSpPr>
            <a:spLocks noGrp="1"/>
          </p:cNvSpPr>
          <p:nvPr>
            <p:ph type="ctrTitle"/>
          </p:nvPr>
        </p:nvSpPr>
        <p:spPr>
          <a:xfrm>
            <a:off x="857250" y="214313"/>
            <a:ext cx="7772400" cy="1214437"/>
          </a:xfrm>
        </p:spPr>
        <p:txBody>
          <a:bodyPr/>
          <a:lstStyle/>
          <a:p>
            <a:r>
              <a:rPr lang="fr-FR" dirty="0" smtClean="0"/>
              <a:t>La </a:t>
            </a:r>
            <a:r>
              <a:rPr lang="fr-FR" dirty="0" smtClean="0">
                <a:hlinkClick r:id="rId2" action="ppaction://hlinksldjump"/>
              </a:rPr>
              <a:t>lumière</a:t>
            </a:r>
            <a:endParaRPr lang="fr-FR" dirty="0" smtClean="0"/>
          </a:p>
        </p:txBody>
      </p:sp>
      <p:sp>
        <p:nvSpPr>
          <p:cNvPr id="26627" name="Sous-titre 2"/>
          <p:cNvSpPr>
            <a:spLocks noGrp="1"/>
          </p:cNvSpPr>
          <p:nvPr>
            <p:ph type="subTitle" idx="1"/>
          </p:nvPr>
        </p:nvSpPr>
        <p:spPr>
          <a:xfrm>
            <a:off x="428625" y="1571625"/>
            <a:ext cx="8429625" cy="4643438"/>
          </a:xfrm>
        </p:spPr>
        <p:txBody>
          <a:bodyPr/>
          <a:lstStyle/>
          <a:p>
            <a:pPr algn="l"/>
            <a:r>
              <a:rPr lang="fr-FR" dirty="0" smtClean="0">
                <a:solidFill>
                  <a:srgbClr val="898989"/>
                </a:solidFill>
              </a:rPr>
              <a:t>Style gothique                                     Style roman</a:t>
            </a:r>
          </a:p>
          <a:p>
            <a:pPr algn="l"/>
            <a:r>
              <a:rPr lang="fr-FR" dirty="0" smtClean="0">
                <a:solidFill>
                  <a:srgbClr val="898989"/>
                </a:solidFill>
              </a:rPr>
              <a:t>                                                   </a:t>
            </a:r>
          </a:p>
        </p:txBody>
      </p:sp>
      <p:pic>
        <p:nvPicPr>
          <p:cNvPr id="26628" name="Image 3" descr="autel.jpg"/>
          <p:cNvPicPr>
            <a:picLocks noChangeAspect="1"/>
          </p:cNvPicPr>
          <p:nvPr/>
        </p:nvPicPr>
        <p:blipFill>
          <a:blip r:embed="rId3" cstate="print"/>
          <a:srcRect/>
          <a:stretch>
            <a:fillRect/>
          </a:stretch>
        </p:blipFill>
        <p:spPr bwMode="auto">
          <a:xfrm>
            <a:off x="357188" y="2286000"/>
            <a:ext cx="4445000" cy="2984500"/>
          </a:xfrm>
          <a:prstGeom prst="rect">
            <a:avLst/>
          </a:prstGeom>
          <a:noFill/>
          <a:ln w="9525">
            <a:noFill/>
            <a:miter lim="800000"/>
            <a:headEnd/>
            <a:tailEnd/>
          </a:ln>
        </p:spPr>
      </p:pic>
      <p:pic>
        <p:nvPicPr>
          <p:cNvPr id="5" name="Image 4" descr="vezelay.jpg"/>
          <p:cNvPicPr>
            <a:picLocks noChangeAspect="1"/>
          </p:cNvPicPr>
          <p:nvPr/>
        </p:nvPicPr>
        <p:blipFill>
          <a:blip r:embed="rId4" cstate="print"/>
          <a:stretch>
            <a:fillRect/>
          </a:stretch>
        </p:blipFill>
        <p:spPr>
          <a:xfrm>
            <a:off x="5786447" y="2286000"/>
            <a:ext cx="3000396" cy="4514702"/>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re 1"/>
          <p:cNvSpPr>
            <a:spLocks noGrp="1"/>
          </p:cNvSpPr>
          <p:nvPr>
            <p:ph type="ctrTitle"/>
          </p:nvPr>
        </p:nvSpPr>
        <p:spPr>
          <a:xfrm>
            <a:off x="642938" y="428625"/>
            <a:ext cx="7772400" cy="1470025"/>
          </a:xfrm>
        </p:spPr>
        <p:txBody>
          <a:bodyPr/>
          <a:lstStyle/>
          <a:p>
            <a:r>
              <a:rPr lang="fr-FR" dirty="0" smtClean="0"/>
              <a:t>La </a:t>
            </a:r>
            <a:r>
              <a:rPr lang="fr-FR" dirty="0" smtClean="0">
                <a:hlinkClick r:id="rId2" action="ppaction://hlinksldjump"/>
              </a:rPr>
              <a:t>technique architecturale </a:t>
            </a:r>
            <a:r>
              <a:rPr lang="fr-FR" dirty="0" smtClean="0"/>
              <a:t>des voutes</a:t>
            </a:r>
          </a:p>
        </p:txBody>
      </p:sp>
      <p:sp>
        <p:nvSpPr>
          <p:cNvPr id="27651" name="Sous-titre 2"/>
          <p:cNvSpPr>
            <a:spLocks noGrp="1"/>
          </p:cNvSpPr>
          <p:nvPr>
            <p:ph type="subTitle" idx="1"/>
          </p:nvPr>
        </p:nvSpPr>
        <p:spPr>
          <a:xfrm>
            <a:off x="500063" y="1643063"/>
            <a:ext cx="7929562" cy="4643437"/>
          </a:xfrm>
        </p:spPr>
        <p:txBody>
          <a:bodyPr/>
          <a:lstStyle/>
          <a:p>
            <a:pPr algn="l"/>
            <a:r>
              <a:rPr lang="fr-FR" smtClean="0">
                <a:solidFill>
                  <a:srgbClr val="898989"/>
                </a:solidFill>
              </a:rPr>
              <a:t>Style gothique                             Style roman</a:t>
            </a:r>
          </a:p>
          <a:p>
            <a:pPr algn="l"/>
            <a:r>
              <a:rPr lang="fr-FR" smtClean="0">
                <a:solidFill>
                  <a:srgbClr val="898989"/>
                </a:solidFill>
              </a:rPr>
              <a:t>                                                   </a:t>
            </a:r>
          </a:p>
        </p:txBody>
      </p:sp>
      <p:pic>
        <p:nvPicPr>
          <p:cNvPr id="27652" name="Image 3" descr="ogive st denis.jpg"/>
          <p:cNvPicPr>
            <a:picLocks noChangeAspect="1"/>
          </p:cNvPicPr>
          <p:nvPr/>
        </p:nvPicPr>
        <p:blipFill>
          <a:blip r:embed="rId3" cstate="print"/>
          <a:srcRect/>
          <a:stretch>
            <a:fillRect/>
          </a:stretch>
        </p:blipFill>
        <p:spPr bwMode="auto">
          <a:xfrm>
            <a:off x="285750" y="2357438"/>
            <a:ext cx="4495800" cy="3038475"/>
          </a:xfrm>
          <a:prstGeom prst="rect">
            <a:avLst/>
          </a:prstGeom>
          <a:noFill/>
          <a:ln w="9525">
            <a:noFill/>
            <a:miter lim="800000"/>
            <a:headEnd/>
            <a:tailEnd/>
          </a:ln>
        </p:spPr>
      </p:pic>
      <p:pic>
        <p:nvPicPr>
          <p:cNvPr id="27653" name="Image 4" descr="240px-V%C3%A9zelay_Madel_inter_DSCN1592.jpg"/>
          <p:cNvPicPr>
            <a:picLocks noChangeAspect="1"/>
          </p:cNvPicPr>
          <p:nvPr/>
        </p:nvPicPr>
        <p:blipFill>
          <a:blip r:embed="rId4" cstate="print"/>
          <a:srcRect/>
          <a:stretch>
            <a:fillRect/>
          </a:stretch>
        </p:blipFill>
        <p:spPr bwMode="auto">
          <a:xfrm>
            <a:off x="5572125" y="2286000"/>
            <a:ext cx="3071813" cy="4143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ctrTitle"/>
          </p:nvPr>
        </p:nvSpPr>
        <p:spPr>
          <a:xfrm>
            <a:off x="500063" y="428625"/>
            <a:ext cx="7772400" cy="1470025"/>
          </a:xfrm>
        </p:spPr>
        <p:txBody>
          <a:bodyPr/>
          <a:lstStyle/>
          <a:p>
            <a:r>
              <a:rPr lang="fr-FR" smtClean="0"/>
              <a:t>Eglise romane – église gothique ; le test dans l’église</a:t>
            </a:r>
          </a:p>
        </p:txBody>
      </p:sp>
      <p:sp>
        <p:nvSpPr>
          <p:cNvPr id="29699" name="Sous-titre 2"/>
          <p:cNvSpPr>
            <a:spLocks noGrp="1"/>
          </p:cNvSpPr>
          <p:nvPr>
            <p:ph type="subTitle" idx="1"/>
          </p:nvPr>
        </p:nvSpPr>
        <p:spPr>
          <a:xfrm>
            <a:off x="571500" y="2071688"/>
            <a:ext cx="8001000" cy="4071937"/>
          </a:xfrm>
        </p:spPr>
        <p:txBody>
          <a:bodyPr/>
          <a:lstStyle/>
          <a:p>
            <a:pPr algn="l"/>
            <a:r>
              <a:rPr lang="fr-FR" smtClean="0">
                <a:solidFill>
                  <a:srgbClr val="898989"/>
                </a:solidFill>
              </a:rPr>
              <a:t>                                       </a:t>
            </a:r>
          </a:p>
        </p:txBody>
      </p:sp>
      <p:pic>
        <p:nvPicPr>
          <p:cNvPr id="29700" name="Image 3" descr="barbares-gothique-L-1.jpg"/>
          <p:cNvPicPr>
            <a:picLocks noChangeAspect="1"/>
          </p:cNvPicPr>
          <p:nvPr/>
        </p:nvPicPr>
        <p:blipFill>
          <a:blip r:embed="rId2" cstate="print"/>
          <a:srcRect/>
          <a:stretch>
            <a:fillRect/>
          </a:stretch>
        </p:blipFill>
        <p:spPr bwMode="auto">
          <a:xfrm>
            <a:off x="571500" y="2000250"/>
            <a:ext cx="3067050" cy="4286250"/>
          </a:xfrm>
          <a:prstGeom prst="rect">
            <a:avLst/>
          </a:prstGeom>
          <a:noFill/>
          <a:ln w="9525">
            <a:noFill/>
            <a:miter lim="800000"/>
            <a:headEnd/>
            <a:tailEnd/>
          </a:ln>
        </p:spPr>
      </p:pic>
      <p:pic>
        <p:nvPicPr>
          <p:cNvPr id="29701" name="Image 4" descr="gothique.jpg"/>
          <p:cNvPicPr>
            <a:picLocks noChangeAspect="1"/>
          </p:cNvPicPr>
          <p:nvPr/>
        </p:nvPicPr>
        <p:blipFill>
          <a:blip r:embed="rId3" cstate="print"/>
          <a:srcRect/>
          <a:stretch>
            <a:fillRect/>
          </a:stretch>
        </p:blipFill>
        <p:spPr bwMode="auto">
          <a:xfrm>
            <a:off x="5286375" y="1928813"/>
            <a:ext cx="3000375" cy="40719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28662" y="1"/>
            <a:ext cx="7772400" cy="1142983"/>
          </a:xfrm>
        </p:spPr>
        <p:txBody>
          <a:bodyPr>
            <a:normAutofit/>
          </a:bodyPr>
          <a:lstStyle/>
          <a:p>
            <a:r>
              <a:rPr lang="fr-FR" sz="3200" dirty="0" smtClean="0"/>
              <a:t>L’abbaye de Saint Denis, </a:t>
            </a:r>
            <a:r>
              <a:rPr lang="fr-FR" sz="3200" dirty="0" smtClean="0"/>
              <a:t/>
            </a:r>
            <a:br>
              <a:rPr lang="fr-FR" sz="3200" dirty="0" smtClean="0"/>
            </a:br>
            <a:r>
              <a:rPr lang="fr-FR" sz="3200" dirty="0" smtClean="0"/>
              <a:t>un </a:t>
            </a:r>
            <a:r>
              <a:rPr lang="fr-FR" sz="3200" dirty="0" smtClean="0"/>
              <a:t>lieu de culte pour les rois </a:t>
            </a:r>
            <a:endParaRPr lang="fr-FR" sz="3200" dirty="0"/>
          </a:p>
        </p:txBody>
      </p:sp>
      <p:sp>
        <p:nvSpPr>
          <p:cNvPr id="3" name="Sous-titre 2"/>
          <p:cNvSpPr>
            <a:spLocks noGrp="1"/>
          </p:cNvSpPr>
          <p:nvPr>
            <p:ph type="subTitle" idx="1"/>
          </p:nvPr>
        </p:nvSpPr>
        <p:spPr>
          <a:xfrm>
            <a:off x="1371600" y="1643050"/>
            <a:ext cx="6400800" cy="3995750"/>
          </a:xfrm>
        </p:spPr>
        <p:txBody>
          <a:bodyPr/>
          <a:lstStyle/>
          <a:p>
            <a:endParaRPr lang="fr-FR" dirty="0"/>
          </a:p>
        </p:txBody>
      </p:sp>
      <p:pic>
        <p:nvPicPr>
          <p:cNvPr id="5" name="Image 4" descr="St_Denis.jpg"/>
          <p:cNvPicPr>
            <a:picLocks noChangeAspect="1"/>
          </p:cNvPicPr>
          <p:nvPr/>
        </p:nvPicPr>
        <p:blipFill>
          <a:blip r:embed="rId2" cstate="print"/>
          <a:stretch>
            <a:fillRect/>
          </a:stretch>
        </p:blipFill>
        <p:spPr>
          <a:xfrm>
            <a:off x="2285984" y="1071522"/>
            <a:ext cx="4786346" cy="578647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chaque lieu une fonction …</a:t>
            </a:r>
            <a:endParaRPr lang="fr-FR" dirty="0"/>
          </a:p>
        </p:txBody>
      </p:sp>
      <p:pic>
        <p:nvPicPr>
          <p:cNvPr id="4" name="Espace réservé du contenu 3" descr="jpg_Saint-Denis_plan.jpg"/>
          <p:cNvPicPr>
            <a:picLocks noGrp="1" noChangeAspect="1"/>
          </p:cNvPicPr>
          <p:nvPr>
            <p:ph idx="1"/>
          </p:nvPr>
        </p:nvPicPr>
        <p:blipFill>
          <a:blip r:embed="rId2" cstate="print"/>
          <a:stretch>
            <a:fillRect/>
          </a:stretch>
        </p:blipFill>
        <p:spPr>
          <a:xfrm rot="16200000">
            <a:off x="2118560" y="2239105"/>
            <a:ext cx="5238744" cy="2903629"/>
          </a:xfrm>
          <a:solidFill>
            <a:srgbClr val="FF0000">
              <a:alpha val="40000"/>
            </a:srgbClr>
          </a:solidFill>
        </p:spPr>
      </p:pic>
      <p:sp>
        <p:nvSpPr>
          <p:cNvPr id="7" name="Rectangle 6">
            <a:hlinkClick r:id="rId3" action="ppaction://hlinksldjump"/>
          </p:cNvPr>
          <p:cNvSpPr/>
          <p:nvPr/>
        </p:nvSpPr>
        <p:spPr>
          <a:xfrm>
            <a:off x="4000496" y="2428868"/>
            <a:ext cx="1143008" cy="3071834"/>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hlinkClick r:id="rId4" action="ppaction://hlinksldjump"/>
          </p:cNvPr>
          <p:cNvSpPr/>
          <p:nvPr/>
        </p:nvSpPr>
        <p:spPr>
          <a:xfrm>
            <a:off x="4000496" y="1285860"/>
            <a:ext cx="1143008" cy="1071570"/>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600" b="1" dirty="0" smtClean="0"/>
              <a:t>La nef</a:t>
            </a:r>
            <a:endParaRPr lang="fr-FR" sz="6600" b="1" dirty="0"/>
          </a:p>
        </p:txBody>
      </p:sp>
      <p:pic>
        <p:nvPicPr>
          <p:cNvPr id="4" name="Espace réservé du contenu 3" descr="basilique_saint_denis_1.jpg"/>
          <p:cNvPicPr>
            <a:picLocks noGrp="1" noChangeAspect="1"/>
          </p:cNvPicPr>
          <p:nvPr>
            <p:ph idx="1"/>
          </p:nvPr>
        </p:nvPicPr>
        <p:blipFill>
          <a:blip r:embed="rId2" cstate="print"/>
          <a:stretch>
            <a:fillRect/>
          </a:stretch>
        </p:blipFill>
        <p:spPr>
          <a:xfrm>
            <a:off x="857224" y="1214422"/>
            <a:ext cx="3714776" cy="5143536"/>
          </a:xfrm>
        </p:spPr>
      </p:pic>
      <p:sp>
        <p:nvSpPr>
          <p:cNvPr id="5" name="ZoneTexte 4"/>
          <p:cNvSpPr txBox="1"/>
          <p:nvPr/>
        </p:nvSpPr>
        <p:spPr>
          <a:xfrm>
            <a:off x="4643438" y="1214422"/>
            <a:ext cx="4143404" cy="4770537"/>
          </a:xfrm>
          <a:prstGeom prst="rect">
            <a:avLst/>
          </a:prstGeom>
          <a:noFill/>
        </p:spPr>
        <p:txBody>
          <a:bodyPr wrap="square" rtlCol="0">
            <a:spAutoFit/>
          </a:bodyPr>
          <a:lstStyle/>
          <a:p>
            <a:r>
              <a:rPr lang="fr-FR" sz="2800" dirty="0" smtClean="0"/>
              <a:t>La Nef est l’axe central de l’église. </a:t>
            </a:r>
          </a:p>
          <a:p>
            <a:r>
              <a:rPr lang="fr-FR" sz="2800" dirty="0" smtClean="0"/>
              <a:t>C’est l’axe le plus large de l’édifice, elle permet au roi et aux seigneurs d’être accueillis et de se rassembler pour les grandes occasions religieuses</a:t>
            </a:r>
          </a:p>
          <a:p>
            <a:endParaRPr lang="fr-FR" sz="2800" dirty="0"/>
          </a:p>
          <a:p>
            <a:r>
              <a:rPr lang="fr-FR" sz="2400" dirty="0" smtClean="0"/>
              <a:t>Nef de l’ </a:t>
            </a:r>
            <a:r>
              <a:rPr lang="fr-FR" sz="2400" dirty="0" smtClean="0">
                <a:hlinkClick r:id="rId3" action="ppaction://hlinksldjump"/>
              </a:rPr>
              <a:t>abbatiale</a:t>
            </a:r>
            <a:r>
              <a:rPr lang="fr-FR" sz="2400" dirty="0" smtClean="0"/>
              <a:t> Saint Denis.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b="1" dirty="0" smtClean="0"/>
              <a:t>Le chœur et l’abside</a:t>
            </a:r>
            <a:endParaRPr lang="fr-FR" sz="4800" b="1" dirty="0"/>
          </a:p>
        </p:txBody>
      </p:sp>
      <p:pic>
        <p:nvPicPr>
          <p:cNvPr id="4" name="Espace réservé du contenu 3" descr="image_Vue_du_choeur-8fd1a.jpg"/>
          <p:cNvPicPr>
            <a:picLocks noGrp="1" noChangeAspect="1"/>
          </p:cNvPicPr>
          <p:nvPr>
            <p:ph idx="1"/>
          </p:nvPr>
        </p:nvPicPr>
        <p:blipFill>
          <a:blip r:embed="rId2" cstate="print"/>
          <a:srcRect l="15508" r="15413"/>
          <a:stretch>
            <a:fillRect/>
          </a:stretch>
        </p:blipFill>
        <p:spPr>
          <a:xfrm>
            <a:off x="571472" y="1214422"/>
            <a:ext cx="3500462" cy="4445000"/>
          </a:xfrm>
        </p:spPr>
      </p:pic>
      <p:pic>
        <p:nvPicPr>
          <p:cNvPr id="6" name="Image 5" descr="autel.jpg"/>
          <p:cNvPicPr>
            <a:picLocks noChangeAspect="1"/>
          </p:cNvPicPr>
          <p:nvPr/>
        </p:nvPicPr>
        <p:blipFill>
          <a:blip r:embed="rId3" cstate="print"/>
          <a:stretch>
            <a:fillRect/>
          </a:stretch>
        </p:blipFill>
        <p:spPr>
          <a:xfrm>
            <a:off x="4286248" y="1214422"/>
            <a:ext cx="4445000" cy="2984500"/>
          </a:xfrm>
          <a:prstGeom prst="rect">
            <a:avLst/>
          </a:prstGeom>
        </p:spPr>
      </p:pic>
      <p:sp>
        <p:nvSpPr>
          <p:cNvPr id="7" name="ZoneTexte 6"/>
          <p:cNvSpPr txBox="1"/>
          <p:nvPr/>
        </p:nvSpPr>
        <p:spPr>
          <a:xfrm>
            <a:off x="4286248" y="4357694"/>
            <a:ext cx="4500594" cy="1569660"/>
          </a:xfrm>
          <a:prstGeom prst="rect">
            <a:avLst/>
          </a:prstGeom>
          <a:noFill/>
        </p:spPr>
        <p:txBody>
          <a:bodyPr wrap="square" rtlCol="0">
            <a:spAutoFit/>
          </a:bodyPr>
          <a:lstStyle/>
          <a:p>
            <a:r>
              <a:rPr lang="fr-FR" sz="2400" dirty="0" smtClean="0"/>
              <a:t>Le chœur de </a:t>
            </a:r>
            <a:r>
              <a:rPr lang="fr-FR" sz="2400" dirty="0" smtClean="0">
                <a:hlinkClick r:id="rId4" action="ppaction://hlinksldjump"/>
              </a:rPr>
              <a:t>l’abbatiale</a:t>
            </a:r>
            <a:r>
              <a:rPr lang="fr-FR" sz="2400" dirty="0" smtClean="0"/>
              <a:t> contient l’autel, table où repose les objets sacrés du culte. Derrière le chœur se trouve l’abside, partie arrondie. </a:t>
            </a:r>
            <a:endParaRPr lang="fr-FR" sz="24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crypte …</a:t>
            </a:r>
            <a:endParaRPr lang="fr-FR" dirty="0"/>
          </a:p>
        </p:txBody>
      </p:sp>
      <p:pic>
        <p:nvPicPr>
          <p:cNvPr id="6" name="Espace réservé du contenu 5" descr="photo crypte.jpg"/>
          <p:cNvPicPr>
            <a:picLocks noGrp="1" noChangeAspect="1"/>
          </p:cNvPicPr>
          <p:nvPr>
            <p:ph idx="1"/>
          </p:nvPr>
        </p:nvPicPr>
        <p:blipFill>
          <a:blip r:embed="rId2" cstate="print"/>
          <a:stretch>
            <a:fillRect/>
          </a:stretch>
        </p:blipFill>
        <p:spPr>
          <a:xfrm>
            <a:off x="142844" y="1214422"/>
            <a:ext cx="4572031" cy="3900502"/>
          </a:xfrm>
        </p:spPr>
      </p:pic>
      <p:pic>
        <p:nvPicPr>
          <p:cNvPr id="7" name="Image 6" descr="Plan_Crypte.jpg"/>
          <p:cNvPicPr>
            <a:picLocks noChangeAspect="1"/>
          </p:cNvPicPr>
          <p:nvPr/>
        </p:nvPicPr>
        <p:blipFill>
          <a:blip r:embed="rId3" cstate="print"/>
          <a:srcRect r="37167"/>
          <a:stretch>
            <a:fillRect/>
          </a:stretch>
        </p:blipFill>
        <p:spPr>
          <a:xfrm>
            <a:off x="4643438" y="1214422"/>
            <a:ext cx="4197356" cy="2946400"/>
          </a:xfrm>
          <a:prstGeom prst="rect">
            <a:avLst/>
          </a:prstGeom>
        </p:spPr>
      </p:pic>
      <p:sp>
        <p:nvSpPr>
          <p:cNvPr id="8" name="ZoneTexte 7"/>
          <p:cNvSpPr txBox="1"/>
          <p:nvPr/>
        </p:nvSpPr>
        <p:spPr>
          <a:xfrm>
            <a:off x="4857752" y="4286256"/>
            <a:ext cx="3929090" cy="2123658"/>
          </a:xfrm>
          <a:prstGeom prst="rect">
            <a:avLst/>
          </a:prstGeom>
          <a:noFill/>
        </p:spPr>
        <p:txBody>
          <a:bodyPr wrap="square" rtlCol="0">
            <a:spAutoFit/>
          </a:bodyPr>
          <a:lstStyle/>
          <a:p>
            <a:r>
              <a:rPr lang="fr-FR" sz="2200" dirty="0" smtClean="0"/>
              <a:t>La crypte de Saint Denis abrite des tombeaux royaux depuis le Moyen Age. Cependant on retrouve des tombeaux royaux également en surface, sur les bas côtés de la </a:t>
            </a:r>
            <a:r>
              <a:rPr lang="fr-FR" sz="2200" dirty="0" smtClean="0">
                <a:hlinkClick r:id="rId4" action="ppaction://hlinksldjump"/>
              </a:rPr>
              <a:t>nef</a:t>
            </a:r>
            <a:r>
              <a:rPr lang="fr-FR" sz="2200" dirty="0" smtClean="0"/>
              <a:t>. </a:t>
            </a:r>
            <a:endParaRPr lang="fr-FR" sz="2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et les tombeaux royaux</a:t>
            </a:r>
            <a:endParaRPr lang="fr-FR" dirty="0"/>
          </a:p>
        </p:txBody>
      </p:sp>
      <p:pic>
        <p:nvPicPr>
          <p:cNvPr id="4" name="Espace réservé du contenu 3" descr="300px-Theuderich_and_Martell.jpg"/>
          <p:cNvPicPr>
            <a:picLocks noGrp="1" noChangeAspect="1"/>
          </p:cNvPicPr>
          <p:nvPr>
            <p:ph idx="1"/>
          </p:nvPr>
        </p:nvPicPr>
        <p:blipFill>
          <a:blip r:embed="rId2" cstate="print"/>
          <a:stretch>
            <a:fillRect/>
          </a:stretch>
        </p:blipFill>
        <p:spPr>
          <a:xfrm>
            <a:off x="571472" y="1357298"/>
            <a:ext cx="3810000" cy="4143404"/>
          </a:xfrm>
        </p:spPr>
      </p:pic>
      <p:pic>
        <p:nvPicPr>
          <p:cNvPr id="5" name="Image 4" descr="350px-Basilique_de_Saint-Denis_-_Tombeau_de_Louis_XII_et_d%E2%80%99Anne_de_Bretagne.jpg"/>
          <p:cNvPicPr>
            <a:picLocks noChangeAspect="1"/>
          </p:cNvPicPr>
          <p:nvPr/>
        </p:nvPicPr>
        <p:blipFill>
          <a:blip r:embed="rId3" cstate="print"/>
          <a:stretch>
            <a:fillRect/>
          </a:stretch>
        </p:blipFill>
        <p:spPr>
          <a:xfrm>
            <a:off x="4500562" y="1285860"/>
            <a:ext cx="4445000" cy="33401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1143000"/>
          </a:xfrm>
        </p:spPr>
        <p:txBody>
          <a:bodyPr>
            <a:noAutofit/>
          </a:bodyPr>
          <a:lstStyle/>
          <a:p>
            <a:r>
              <a:rPr lang="fr-FR" sz="3600" dirty="0" smtClean="0"/>
              <a:t>CONCLUSION Leçons 1 et 2 / Pourquoi l’abbaye est-elle au centre de l’organisation de la cité</a:t>
            </a:r>
            <a:endParaRPr lang="fr-FR" sz="3600" dirty="0"/>
          </a:p>
        </p:txBody>
      </p:sp>
      <p:sp>
        <p:nvSpPr>
          <p:cNvPr id="3" name="Espace réservé du contenu 2"/>
          <p:cNvSpPr>
            <a:spLocks noGrp="1"/>
          </p:cNvSpPr>
          <p:nvPr>
            <p:ph idx="1"/>
          </p:nvPr>
        </p:nvSpPr>
        <p:spPr/>
        <p:txBody>
          <a:bodyPr/>
          <a:lstStyle/>
          <a:p>
            <a:pPr>
              <a:buNone/>
            </a:pPr>
            <a:endParaRPr lang="fr-FR" dirty="0"/>
          </a:p>
        </p:txBody>
      </p:sp>
      <p:sp>
        <p:nvSpPr>
          <p:cNvPr id="6" name="Rectangle 5"/>
          <p:cNvSpPr/>
          <p:nvPr/>
        </p:nvSpPr>
        <p:spPr>
          <a:xfrm>
            <a:off x="3071802" y="3357562"/>
            <a:ext cx="3500462" cy="12858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3071802" y="3429000"/>
            <a:ext cx="3429024" cy="954107"/>
          </a:xfrm>
          <a:prstGeom prst="rect">
            <a:avLst/>
          </a:prstGeom>
          <a:noFill/>
        </p:spPr>
        <p:txBody>
          <a:bodyPr wrap="square" rtlCol="0">
            <a:spAutoFit/>
          </a:bodyPr>
          <a:lstStyle/>
          <a:p>
            <a:r>
              <a:rPr lang="fr-FR" sz="2800" dirty="0" smtClean="0"/>
              <a:t>L’abbaye est au centre de la cité car .....</a:t>
            </a:r>
            <a:endParaRPr lang="fr-FR" sz="2800" dirty="0"/>
          </a:p>
        </p:txBody>
      </p:sp>
      <p:cxnSp>
        <p:nvCxnSpPr>
          <p:cNvPr id="9" name="Connecteur droit avec flèche 8"/>
          <p:cNvCxnSpPr/>
          <p:nvPr/>
        </p:nvCxnSpPr>
        <p:spPr>
          <a:xfrm rot="5400000" flipH="1" flipV="1">
            <a:off x="6429388" y="2857496"/>
            <a:ext cx="642942" cy="35719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929422" y="1928802"/>
            <a:ext cx="2000296" cy="1214446"/>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6929454" y="1857364"/>
            <a:ext cx="2071702" cy="1200329"/>
          </a:xfrm>
          <a:prstGeom prst="rect">
            <a:avLst/>
          </a:prstGeom>
          <a:noFill/>
        </p:spPr>
        <p:txBody>
          <a:bodyPr wrap="square" rtlCol="0">
            <a:spAutoFit/>
          </a:bodyPr>
          <a:lstStyle/>
          <a:p>
            <a:r>
              <a:rPr lang="fr-FR" sz="2400" dirty="0" smtClean="0"/>
              <a:t>C’est un lieu de vie pour les moines</a:t>
            </a:r>
            <a:endParaRPr lang="fr-FR" sz="2400" dirty="0"/>
          </a:p>
        </p:txBody>
      </p:sp>
      <p:cxnSp>
        <p:nvCxnSpPr>
          <p:cNvPr id="16" name="Connecteur droit avec flèche 15"/>
          <p:cNvCxnSpPr/>
          <p:nvPr/>
        </p:nvCxnSpPr>
        <p:spPr>
          <a:xfrm>
            <a:off x="6572264" y="4643446"/>
            <a:ext cx="714380" cy="50006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286644" y="4286256"/>
            <a:ext cx="1714512" cy="1143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7286644" y="4286256"/>
            <a:ext cx="1643074" cy="1200329"/>
          </a:xfrm>
          <a:prstGeom prst="rect">
            <a:avLst/>
          </a:prstGeom>
          <a:noFill/>
          <a:ln w="38100">
            <a:solidFill>
              <a:schemeClr val="tx1"/>
            </a:solidFill>
          </a:ln>
        </p:spPr>
        <p:txBody>
          <a:bodyPr wrap="square" rtlCol="0">
            <a:spAutoFit/>
          </a:bodyPr>
          <a:lstStyle/>
          <a:p>
            <a:r>
              <a:rPr lang="fr-FR" sz="2400" dirty="0" smtClean="0"/>
              <a:t>C’est un lieu de pèlerinage</a:t>
            </a:r>
            <a:endParaRPr lang="fr-FR" sz="2400" dirty="0"/>
          </a:p>
        </p:txBody>
      </p:sp>
      <p:cxnSp>
        <p:nvCxnSpPr>
          <p:cNvPr id="22" name="Connecteur droit avec flèche 21"/>
          <p:cNvCxnSpPr/>
          <p:nvPr/>
        </p:nvCxnSpPr>
        <p:spPr>
          <a:xfrm rot="10800000" flipV="1">
            <a:off x="2357422" y="4643446"/>
            <a:ext cx="714380" cy="64294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57158" y="4429132"/>
            <a:ext cx="2000264" cy="1357322"/>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428596" y="4500570"/>
            <a:ext cx="1857388" cy="1200329"/>
          </a:xfrm>
          <a:prstGeom prst="rect">
            <a:avLst/>
          </a:prstGeom>
          <a:noFill/>
        </p:spPr>
        <p:txBody>
          <a:bodyPr wrap="square" rtlCol="0">
            <a:spAutoFit/>
          </a:bodyPr>
          <a:lstStyle/>
          <a:p>
            <a:r>
              <a:rPr lang="fr-FR" sz="2400" dirty="0" smtClean="0"/>
              <a:t>C’est un centre économique</a:t>
            </a:r>
            <a:endParaRPr lang="fr-FR" sz="2400" dirty="0"/>
          </a:p>
        </p:txBody>
      </p:sp>
      <p:cxnSp>
        <p:nvCxnSpPr>
          <p:cNvPr id="26" name="Connecteur droit avec flèche 25"/>
          <p:cNvCxnSpPr/>
          <p:nvPr/>
        </p:nvCxnSpPr>
        <p:spPr>
          <a:xfrm rot="10800000">
            <a:off x="2071670" y="2928934"/>
            <a:ext cx="1000132" cy="42862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14282" y="2000240"/>
            <a:ext cx="1857388" cy="1285884"/>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285720" y="1928802"/>
            <a:ext cx="1785950" cy="1384995"/>
          </a:xfrm>
          <a:prstGeom prst="rect">
            <a:avLst/>
          </a:prstGeom>
          <a:noFill/>
        </p:spPr>
        <p:txBody>
          <a:bodyPr wrap="square" rtlCol="0">
            <a:spAutoFit/>
          </a:bodyPr>
          <a:lstStyle/>
          <a:p>
            <a:r>
              <a:rPr lang="fr-FR" sz="2800" dirty="0" smtClean="0"/>
              <a:t>C’est une riche seigneurie</a:t>
            </a:r>
            <a:endParaRPr lang="fr-FR" sz="2800" dirty="0"/>
          </a:p>
        </p:txBody>
      </p:sp>
      <p:cxnSp>
        <p:nvCxnSpPr>
          <p:cNvPr id="32" name="Connecteur droit avec flèche 31"/>
          <p:cNvCxnSpPr>
            <a:stCxn id="6" idx="2"/>
          </p:cNvCxnSpPr>
          <p:nvPr/>
        </p:nvCxnSpPr>
        <p:spPr>
          <a:xfrm rot="5400000">
            <a:off x="4482703" y="4947058"/>
            <a:ext cx="642942" cy="3571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143240" y="5286388"/>
            <a:ext cx="3571900" cy="1357322"/>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3286116" y="5357826"/>
            <a:ext cx="3143272" cy="1015663"/>
          </a:xfrm>
          <a:prstGeom prst="rect">
            <a:avLst/>
          </a:prstGeom>
          <a:noFill/>
        </p:spPr>
        <p:txBody>
          <a:bodyPr wrap="square" rtlCol="0">
            <a:spAutoFit/>
          </a:bodyPr>
          <a:lstStyle/>
          <a:p>
            <a:r>
              <a:rPr lang="fr-FR" sz="2000" dirty="0" smtClean="0"/>
              <a:t>C’est le lieu d’apparition d’un style nouveau : le gothique grâce à SUGER</a:t>
            </a:r>
            <a:endParaRPr lang="fr-FR" sz="2000" dirty="0"/>
          </a:p>
        </p:txBody>
      </p:sp>
      <p:cxnSp>
        <p:nvCxnSpPr>
          <p:cNvPr id="36" name="Connecteur droit avec flèche 35"/>
          <p:cNvCxnSpPr/>
          <p:nvPr/>
        </p:nvCxnSpPr>
        <p:spPr>
          <a:xfrm rot="16200000" flipV="1">
            <a:off x="4321967" y="2893215"/>
            <a:ext cx="714380" cy="21431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714612" y="1643050"/>
            <a:ext cx="3643338" cy="1000132"/>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2786050" y="1571612"/>
            <a:ext cx="3500462" cy="954107"/>
          </a:xfrm>
          <a:prstGeom prst="rect">
            <a:avLst/>
          </a:prstGeom>
          <a:noFill/>
        </p:spPr>
        <p:txBody>
          <a:bodyPr wrap="square" rtlCol="0">
            <a:spAutoFit/>
          </a:bodyPr>
          <a:lstStyle/>
          <a:p>
            <a:r>
              <a:rPr lang="fr-FR" sz="2800" dirty="0" smtClean="0"/>
              <a:t>C’est un lieu de culte pour les rois</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nodePh="1">
                                  <p:stCondLst>
                                    <p:cond delay="0"/>
                                  </p:stCondLst>
                                  <p:endCondLst>
                                    <p:cond evt="begin" delay="0">
                                      <p:tn val="47"/>
                                    </p:cond>
                                  </p:end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animEffect transition="in" filter="fad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500" fill="hold"/>
                                        <p:tgtEl>
                                          <p:spTgt spid="29"/>
                                        </p:tgtEl>
                                        <p:attrNameLst>
                                          <p:attrName>ppt_w</p:attrName>
                                        </p:attrNameLst>
                                      </p:cBhvr>
                                      <p:tavLst>
                                        <p:tav tm="0">
                                          <p:val>
                                            <p:fltVal val="0"/>
                                          </p:val>
                                        </p:tav>
                                        <p:tav tm="100000">
                                          <p:val>
                                            <p:strVal val="#ppt_w"/>
                                          </p:val>
                                        </p:tav>
                                      </p:tavLst>
                                    </p:anim>
                                    <p:anim calcmode="lin" valueType="num">
                                      <p:cBhvr>
                                        <p:cTn id="92" dur="500" fill="hold"/>
                                        <p:tgtEl>
                                          <p:spTgt spid="29"/>
                                        </p:tgtEl>
                                        <p:attrNameLst>
                                          <p:attrName>ppt_h</p:attrName>
                                        </p:attrNameLst>
                                      </p:cBhvr>
                                      <p:tavLst>
                                        <p:tav tm="0">
                                          <p:val>
                                            <p:fltVal val="0"/>
                                          </p:val>
                                        </p:tav>
                                        <p:tav tm="100000">
                                          <p:val>
                                            <p:strVal val="#ppt_h"/>
                                          </p:val>
                                        </p:tav>
                                      </p:tavLst>
                                    </p:anim>
                                    <p:animEffect transition="in" filter="fade">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1" nodeType="clickEffect">
                                  <p:stCondLst>
                                    <p:cond delay="0"/>
                                  </p:stCondLst>
                                  <p:childTnLst>
                                    <p:set>
                                      <p:cBhvr>
                                        <p:cTn id="97" dur="1" fill="hold">
                                          <p:stCondLst>
                                            <p:cond delay="0"/>
                                          </p:stCondLst>
                                        </p:cTn>
                                        <p:tgtEl>
                                          <p:spTgt spid="30"/>
                                        </p:tgtEl>
                                        <p:attrNameLst>
                                          <p:attrName>style.visibility</p:attrName>
                                        </p:attrNameLst>
                                      </p:cBhvr>
                                      <p:to>
                                        <p:strVal val="visible"/>
                                      </p:to>
                                    </p:set>
                                    <p:anim calcmode="lin" valueType="num">
                                      <p:cBhvr>
                                        <p:cTn id="98" dur="500" fill="hold"/>
                                        <p:tgtEl>
                                          <p:spTgt spid="30"/>
                                        </p:tgtEl>
                                        <p:attrNameLst>
                                          <p:attrName>ppt_w</p:attrName>
                                        </p:attrNameLst>
                                      </p:cBhvr>
                                      <p:tavLst>
                                        <p:tav tm="0">
                                          <p:val>
                                            <p:fltVal val="0"/>
                                          </p:val>
                                        </p:tav>
                                        <p:tav tm="100000">
                                          <p:val>
                                            <p:strVal val="#ppt_w"/>
                                          </p:val>
                                        </p:tav>
                                      </p:tavLst>
                                    </p:anim>
                                    <p:anim calcmode="lin" valueType="num">
                                      <p:cBhvr>
                                        <p:cTn id="99" dur="500" fill="hold"/>
                                        <p:tgtEl>
                                          <p:spTgt spid="30"/>
                                        </p:tgtEl>
                                        <p:attrNameLst>
                                          <p:attrName>ppt_h</p:attrName>
                                        </p:attrNameLst>
                                      </p:cBhvr>
                                      <p:tavLst>
                                        <p:tav tm="0">
                                          <p:val>
                                            <p:fltVal val="0"/>
                                          </p:val>
                                        </p:tav>
                                        <p:tav tm="100000">
                                          <p:val>
                                            <p:strVal val="#ppt_h"/>
                                          </p:val>
                                        </p:tav>
                                      </p:tavLst>
                                    </p:anim>
                                    <p:animEffect transition="in" filter="fade">
                                      <p:cBhvr>
                                        <p:cTn id="100" dur="500"/>
                                        <p:tgtEl>
                                          <p:spTgt spid="30"/>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p:cTn id="105" dur="500" fill="hold"/>
                                        <p:tgtEl>
                                          <p:spTgt spid="32"/>
                                        </p:tgtEl>
                                        <p:attrNameLst>
                                          <p:attrName>ppt_w</p:attrName>
                                        </p:attrNameLst>
                                      </p:cBhvr>
                                      <p:tavLst>
                                        <p:tav tm="0">
                                          <p:val>
                                            <p:fltVal val="0"/>
                                          </p:val>
                                        </p:tav>
                                        <p:tav tm="100000">
                                          <p:val>
                                            <p:strVal val="#ppt_w"/>
                                          </p:val>
                                        </p:tav>
                                      </p:tavLst>
                                    </p:anim>
                                    <p:anim calcmode="lin" valueType="num">
                                      <p:cBhvr>
                                        <p:cTn id="106" dur="500" fill="hold"/>
                                        <p:tgtEl>
                                          <p:spTgt spid="32"/>
                                        </p:tgtEl>
                                        <p:attrNameLst>
                                          <p:attrName>ppt_h</p:attrName>
                                        </p:attrNameLst>
                                      </p:cBhvr>
                                      <p:tavLst>
                                        <p:tav tm="0">
                                          <p:val>
                                            <p:fltVal val="0"/>
                                          </p:val>
                                        </p:tav>
                                        <p:tav tm="100000">
                                          <p:val>
                                            <p:strVal val="#ppt_h"/>
                                          </p:val>
                                        </p:tav>
                                      </p:tavLst>
                                    </p:anim>
                                    <p:animEffect transition="in" filter="fade">
                                      <p:cBhvr>
                                        <p:cTn id="107" dur="500"/>
                                        <p:tgtEl>
                                          <p:spTgt spid="32"/>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0" fill="hold" grpId="0" nodeType="click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500" fill="hold"/>
                                        <p:tgtEl>
                                          <p:spTgt spid="33"/>
                                        </p:tgtEl>
                                        <p:attrNameLst>
                                          <p:attrName>ppt_w</p:attrName>
                                        </p:attrNameLst>
                                      </p:cBhvr>
                                      <p:tavLst>
                                        <p:tav tm="0">
                                          <p:val>
                                            <p:fltVal val="0"/>
                                          </p:val>
                                        </p:tav>
                                        <p:tav tm="100000">
                                          <p:val>
                                            <p:strVal val="#ppt_w"/>
                                          </p:val>
                                        </p:tav>
                                      </p:tavLst>
                                    </p:anim>
                                    <p:anim calcmode="lin" valueType="num">
                                      <p:cBhvr>
                                        <p:cTn id="113" dur="500" fill="hold"/>
                                        <p:tgtEl>
                                          <p:spTgt spid="33"/>
                                        </p:tgtEl>
                                        <p:attrNameLst>
                                          <p:attrName>ppt_h</p:attrName>
                                        </p:attrNameLst>
                                      </p:cBhvr>
                                      <p:tavLst>
                                        <p:tav tm="0">
                                          <p:val>
                                            <p:fltVal val="0"/>
                                          </p:val>
                                        </p:tav>
                                        <p:tav tm="100000">
                                          <p:val>
                                            <p:strVal val="#ppt_h"/>
                                          </p:val>
                                        </p:tav>
                                      </p:tavLst>
                                    </p:anim>
                                    <p:animEffect transition="in" filter="fade">
                                      <p:cBhvr>
                                        <p:cTn id="114" dur="500"/>
                                        <p:tgtEl>
                                          <p:spTgt spid="33"/>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0" fill="hold" grpId="0" nodeType="clickEffect">
                                  <p:stCondLst>
                                    <p:cond delay="0"/>
                                  </p:stCondLst>
                                  <p:childTnLst>
                                    <p:set>
                                      <p:cBhvr>
                                        <p:cTn id="118" dur="1" fill="hold">
                                          <p:stCondLst>
                                            <p:cond delay="0"/>
                                          </p:stCondLst>
                                        </p:cTn>
                                        <p:tgtEl>
                                          <p:spTgt spid="34"/>
                                        </p:tgtEl>
                                        <p:attrNameLst>
                                          <p:attrName>style.visibility</p:attrName>
                                        </p:attrNameLst>
                                      </p:cBhvr>
                                      <p:to>
                                        <p:strVal val="visible"/>
                                      </p:to>
                                    </p:set>
                                    <p:anim calcmode="lin" valueType="num">
                                      <p:cBhvr>
                                        <p:cTn id="119" dur="500" fill="hold"/>
                                        <p:tgtEl>
                                          <p:spTgt spid="34"/>
                                        </p:tgtEl>
                                        <p:attrNameLst>
                                          <p:attrName>ppt_w</p:attrName>
                                        </p:attrNameLst>
                                      </p:cBhvr>
                                      <p:tavLst>
                                        <p:tav tm="0">
                                          <p:val>
                                            <p:fltVal val="0"/>
                                          </p:val>
                                        </p:tav>
                                        <p:tav tm="100000">
                                          <p:val>
                                            <p:strVal val="#ppt_w"/>
                                          </p:val>
                                        </p:tav>
                                      </p:tavLst>
                                    </p:anim>
                                    <p:anim calcmode="lin" valueType="num">
                                      <p:cBhvr>
                                        <p:cTn id="120" dur="500" fill="hold"/>
                                        <p:tgtEl>
                                          <p:spTgt spid="34"/>
                                        </p:tgtEl>
                                        <p:attrNameLst>
                                          <p:attrName>ppt_h</p:attrName>
                                        </p:attrNameLst>
                                      </p:cBhvr>
                                      <p:tavLst>
                                        <p:tav tm="0">
                                          <p:val>
                                            <p:fltVal val="0"/>
                                          </p:val>
                                        </p:tav>
                                        <p:tav tm="100000">
                                          <p:val>
                                            <p:strVal val="#ppt_h"/>
                                          </p:val>
                                        </p:tav>
                                      </p:tavLst>
                                    </p:anim>
                                    <p:animEffect transition="in" filter="fade">
                                      <p:cBhvr>
                                        <p:cTn id="121" dur="500"/>
                                        <p:tgtEl>
                                          <p:spTgt spid="34"/>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0" fill="hold" nodeType="clickEffect">
                                  <p:stCondLst>
                                    <p:cond delay="0"/>
                                  </p:stCondLst>
                                  <p:childTnLst>
                                    <p:set>
                                      <p:cBhvr>
                                        <p:cTn id="125" dur="1" fill="hold">
                                          <p:stCondLst>
                                            <p:cond delay="0"/>
                                          </p:stCondLst>
                                        </p:cTn>
                                        <p:tgtEl>
                                          <p:spTgt spid="36"/>
                                        </p:tgtEl>
                                        <p:attrNameLst>
                                          <p:attrName>style.visibility</p:attrName>
                                        </p:attrNameLst>
                                      </p:cBhvr>
                                      <p:to>
                                        <p:strVal val="visible"/>
                                      </p:to>
                                    </p:set>
                                    <p:anim calcmode="lin" valueType="num">
                                      <p:cBhvr>
                                        <p:cTn id="126" dur="500" fill="hold"/>
                                        <p:tgtEl>
                                          <p:spTgt spid="36"/>
                                        </p:tgtEl>
                                        <p:attrNameLst>
                                          <p:attrName>ppt_w</p:attrName>
                                        </p:attrNameLst>
                                      </p:cBhvr>
                                      <p:tavLst>
                                        <p:tav tm="0">
                                          <p:val>
                                            <p:fltVal val="0"/>
                                          </p:val>
                                        </p:tav>
                                        <p:tav tm="100000">
                                          <p:val>
                                            <p:strVal val="#ppt_w"/>
                                          </p:val>
                                        </p:tav>
                                      </p:tavLst>
                                    </p:anim>
                                    <p:anim calcmode="lin" valueType="num">
                                      <p:cBhvr>
                                        <p:cTn id="127" dur="500" fill="hold"/>
                                        <p:tgtEl>
                                          <p:spTgt spid="36"/>
                                        </p:tgtEl>
                                        <p:attrNameLst>
                                          <p:attrName>ppt_h</p:attrName>
                                        </p:attrNameLst>
                                      </p:cBhvr>
                                      <p:tavLst>
                                        <p:tav tm="0">
                                          <p:val>
                                            <p:fltVal val="0"/>
                                          </p:val>
                                        </p:tav>
                                        <p:tav tm="100000">
                                          <p:val>
                                            <p:strVal val="#ppt_h"/>
                                          </p:val>
                                        </p:tav>
                                      </p:tavLst>
                                    </p:anim>
                                    <p:animEffect transition="in" filter="fade">
                                      <p:cBhvr>
                                        <p:cTn id="128" dur="500"/>
                                        <p:tgtEl>
                                          <p:spTgt spid="36"/>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0"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500" fill="hold"/>
                                        <p:tgtEl>
                                          <p:spTgt spid="37"/>
                                        </p:tgtEl>
                                        <p:attrNameLst>
                                          <p:attrName>ppt_w</p:attrName>
                                        </p:attrNameLst>
                                      </p:cBhvr>
                                      <p:tavLst>
                                        <p:tav tm="0">
                                          <p:val>
                                            <p:fltVal val="0"/>
                                          </p:val>
                                        </p:tav>
                                        <p:tav tm="100000">
                                          <p:val>
                                            <p:strVal val="#ppt_w"/>
                                          </p:val>
                                        </p:tav>
                                      </p:tavLst>
                                    </p:anim>
                                    <p:anim calcmode="lin" valueType="num">
                                      <p:cBhvr>
                                        <p:cTn id="134" dur="500" fill="hold"/>
                                        <p:tgtEl>
                                          <p:spTgt spid="37"/>
                                        </p:tgtEl>
                                        <p:attrNameLst>
                                          <p:attrName>ppt_h</p:attrName>
                                        </p:attrNameLst>
                                      </p:cBhvr>
                                      <p:tavLst>
                                        <p:tav tm="0">
                                          <p:val>
                                            <p:fltVal val="0"/>
                                          </p:val>
                                        </p:tav>
                                        <p:tav tm="100000">
                                          <p:val>
                                            <p:strVal val="#ppt_h"/>
                                          </p:val>
                                        </p:tav>
                                      </p:tavLst>
                                    </p:anim>
                                    <p:animEffect transition="in" filter="fade">
                                      <p:cBhvr>
                                        <p:cTn id="135" dur="500"/>
                                        <p:tgtEl>
                                          <p:spTgt spid="37"/>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0" fill="hold" grpId="0" nodeType="click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500" fill="hold"/>
                                        <p:tgtEl>
                                          <p:spTgt spid="39"/>
                                        </p:tgtEl>
                                        <p:attrNameLst>
                                          <p:attrName>ppt_w</p:attrName>
                                        </p:attrNameLst>
                                      </p:cBhvr>
                                      <p:tavLst>
                                        <p:tav tm="0">
                                          <p:val>
                                            <p:fltVal val="0"/>
                                          </p:val>
                                        </p:tav>
                                        <p:tav tm="100000">
                                          <p:val>
                                            <p:strVal val="#ppt_w"/>
                                          </p:val>
                                        </p:tav>
                                      </p:tavLst>
                                    </p:anim>
                                    <p:anim calcmode="lin" valueType="num">
                                      <p:cBhvr>
                                        <p:cTn id="141" dur="500" fill="hold"/>
                                        <p:tgtEl>
                                          <p:spTgt spid="39"/>
                                        </p:tgtEl>
                                        <p:attrNameLst>
                                          <p:attrName>ppt_h</p:attrName>
                                        </p:attrNameLst>
                                      </p:cBhvr>
                                      <p:tavLst>
                                        <p:tav tm="0">
                                          <p:val>
                                            <p:fltVal val="0"/>
                                          </p:val>
                                        </p:tav>
                                        <p:tav tm="100000">
                                          <p:val>
                                            <p:strVal val="#ppt_h"/>
                                          </p:val>
                                        </p:tav>
                                      </p:tavLst>
                                    </p:anim>
                                    <p:animEffect transition="in" filter="fade">
                                      <p:cBhvr>
                                        <p:cTn id="14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3" grpId="0"/>
      <p:bldP spid="17" grpId="0"/>
      <p:bldP spid="18" grpId="0" animBg="1"/>
      <p:bldP spid="23" grpId="0" animBg="1"/>
      <p:bldP spid="24" grpId="0"/>
      <p:bldP spid="29" grpId="0" animBg="1"/>
      <p:bldP spid="30" grpId="1"/>
      <p:bldP spid="33" grpId="0" animBg="1"/>
      <p:bldP spid="34" grpId="0"/>
      <p:bldP spid="37" grpId="0" animBg="1"/>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p:txBody>
          <a:bodyPr>
            <a:normAutofit fontScale="90000"/>
          </a:bodyPr>
          <a:lstStyle/>
          <a:p>
            <a:pPr eaLnBrk="1" hangingPunct="1"/>
            <a:r>
              <a:rPr lang="fr-FR" sz="3600" dirty="0" smtClean="0">
                <a:latin typeface="Baskerville Old Face" pitchFamily="18" charset="0"/>
              </a:rPr>
              <a:t>Une transition entre le thème 2 et le thème 3:</a:t>
            </a:r>
            <a:br>
              <a:rPr lang="fr-FR" sz="3600" dirty="0" smtClean="0">
                <a:latin typeface="Baskerville Old Face" pitchFamily="18" charset="0"/>
              </a:rPr>
            </a:br>
            <a:r>
              <a:rPr lang="fr-FR" sz="3600" dirty="0" smtClean="0">
                <a:latin typeface="Baskerville Old Face" pitchFamily="18" charset="0"/>
              </a:rPr>
              <a:t>les </a:t>
            </a:r>
            <a:r>
              <a:rPr lang="fr-FR" sz="3600" i="1" dirty="0" err="1" smtClean="0">
                <a:latin typeface="Baskerville Old Face" pitchFamily="18" charset="0"/>
              </a:rPr>
              <a:t>regalia</a:t>
            </a:r>
            <a:endParaRPr lang="fr-FR" sz="3600" i="1" dirty="0" smtClean="0">
              <a:latin typeface="Baskerville Old Face" pitchFamily="18" charset="0"/>
            </a:endParaRPr>
          </a:p>
        </p:txBody>
      </p:sp>
      <p:pic>
        <p:nvPicPr>
          <p:cNvPr id="4099" name="Espace réservé du contenu 3" descr="Couronnement_de_Philippe_Auguste.jpg"/>
          <p:cNvPicPr>
            <a:picLocks noGrp="1" noChangeAspect="1"/>
          </p:cNvPicPr>
          <p:nvPr>
            <p:ph idx="1"/>
          </p:nvPr>
        </p:nvPicPr>
        <p:blipFill>
          <a:blip r:embed="rId3" cstate="print"/>
          <a:srcRect/>
          <a:stretch>
            <a:fillRect/>
          </a:stretch>
        </p:blipFill>
        <p:spPr>
          <a:xfrm>
            <a:off x="1766888" y="1600200"/>
            <a:ext cx="5610225" cy="4525963"/>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b="1" dirty="0" smtClean="0"/>
              <a:t>Leçon 3 / </a:t>
            </a:r>
            <a:r>
              <a:rPr lang="fr-FR" b="1" dirty="0" err="1" smtClean="0"/>
              <a:t>Contextualisation</a:t>
            </a:r>
            <a:r>
              <a:rPr lang="fr-FR" b="1" dirty="0" smtClean="0"/>
              <a:t> : </a:t>
            </a:r>
            <a:r>
              <a:rPr lang="fr-FR" b="1" dirty="0" smtClean="0"/>
              <a:t/>
            </a:r>
            <a:br>
              <a:rPr lang="fr-FR" b="1" dirty="0" smtClean="0"/>
            </a:br>
            <a:r>
              <a:rPr lang="fr-FR" b="1" dirty="0" smtClean="0"/>
              <a:t>La </a:t>
            </a:r>
            <a:r>
              <a:rPr lang="fr-FR" b="1" dirty="0" smtClean="0"/>
              <a:t>place des clercs dans la société</a:t>
            </a:r>
            <a:endParaRPr lang="fr-FR" b="1" dirty="0"/>
          </a:p>
        </p:txBody>
      </p:sp>
      <p:sp>
        <p:nvSpPr>
          <p:cNvPr id="3" name="Espace réservé du contenu 2"/>
          <p:cNvSpPr>
            <a:spLocks noGrp="1"/>
          </p:cNvSpPr>
          <p:nvPr>
            <p:ph type="subTitle" idx="1"/>
          </p:nvPr>
        </p:nvSpPr>
        <p:spPr/>
        <p:txBody>
          <a:bodyPr/>
          <a:lstStyle/>
          <a:p>
            <a:pPr>
              <a:buNone/>
            </a:pPr>
            <a:endParaRPr lang="fr-FR" dirty="0" smtClean="0">
              <a:solidFill>
                <a:srgbClr val="FF0000"/>
              </a:solidFill>
            </a:endParaRPr>
          </a:p>
          <a:p>
            <a:pPr>
              <a:buNone/>
            </a:pPr>
            <a:endParaRPr lang="fr-FR"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sz="3600" dirty="0" smtClean="0">
                <a:latin typeface="Baskerville Old Face" pitchFamily="18" charset="0"/>
              </a:rPr>
              <a:t>Saint-Denis, une église et une abbaye parmi d’autres….</a:t>
            </a:r>
          </a:p>
        </p:txBody>
      </p:sp>
      <p:sp>
        <p:nvSpPr>
          <p:cNvPr id="34819" name="Espace réservé du contenu 2"/>
          <p:cNvSpPr>
            <a:spLocks noGrp="1"/>
          </p:cNvSpPr>
          <p:nvPr>
            <p:ph idx="1"/>
          </p:nvPr>
        </p:nvSpPr>
        <p:spPr/>
        <p:txBody>
          <a:bodyPr/>
          <a:lstStyle/>
          <a:p>
            <a:pPr eaLnBrk="1" hangingPunct="1"/>
            <a:endParaRPr lang="fr-FR" smtClean="0"/>
          </a:p>
          <a:p>
            <a:pPr eaLnBrk="1" hangingPunct="1">
              <a:buFont typeface="Arial" charset="0"/>
              <a:buNone/>
            </a:pPr>
            <a:endParaRPr lang="fr-FR" smtClean="0"/>
          </a:p>
        </p:txBody>
      </p:sp>
      <p:pic>
        <p:nvPicPr>
          <p:cNvPr id="34820" name="Picture 2" descr="E:\carte édifices.tif"/>
          <p:cNvPicPr>
            <a:picLocks noChangeAspect="1" noChangeArrowheads="1"/>
          </p:cNvPicPr>
          <p:nvPr/>
        </p:nvPicPr>
        <p:blipFill>
          <a:blip r:embed="rId2" cstate="print"/>
          <a:srcRect/>
          <a:stretch>
            <a:fillRect/>
          </a:stretch>
        </p:blipFill>
        <p:spPr bwMode="auto">
          <a:xfrm>
            <a:off x="785813" y="1677988"/>
            <a:ext cx="7412037" cy="5180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428625" y="214313"/>
            <a:ext cx="8229600" cy="1143000"/>
          </a:xfrm>
        </p:spPr>
        <p:txBody>
          <a:bodyPr>
            <a:normAutofit fontScale="90000"/>
          </a:bodyPr>
          <a:lstStyle/>
          <a:p>
            <a:pPr eaLnBrk="1" hangingPunct="1"/>
            <a:r>
              <a:rPr lang="fr-FR" sz="3600" smtClean="0">
                <a:latin typeface="Baskerville Old Face" pitchFamily="18" charset="0"/>
              </a:rPr>
              <a:t>Dans toutes les villes </a:t>
            </a:r>
            <a:br>
              <a:rPr lang="fr-FR" sz="3600" smtClean="0">
                <a:latin typeface="Baskerville Old Face" pitchFamily="18" charset="0"/>
              </a:rPr>
            </a:br>
            <a:r>
              <a:rPr lang="fr-FR" sz="3600" smtClean="0">
                <a:latin typeface="Baskerville Old Face" pitchFamily="18" charset="0"/>
              </a:rPr>
              <a:t>mais aussi tous les villages,  </a:t>
            </a:r>
            <a:r>
              <a:rPr lang="fr-FR" sz="3600" b="1" smtClean="0">
                <a:latin typeface="Baskerville Old Face" pitchFamily="18" charset="0"/>
              </a:rPr>
              <a:t>une église</a:t>
            </a:r>
          </a:p>
        </p:txBody>
      </p:sp>
      <p:pic>
        <p:nvPicPr>
          <p:cNvPr id="35843" name="Espace réservé du contenu 4" descr="Beaulieu_en_Dordogne (1).jpg"/>
          <p:cNvPicPr>
            <a:picLocks noGrp="1" noChangeAspect="1"/>
          </p:cNvPicPr>
          <p:nvPr>
            <p:ph idx="1"/>
          </p:nvPr>
        </p:nvPicPr>
        <p:blipFill>
          <a:blip r:embed="rId2" cstate="print"/>
          <a:srcRect/>
          <a:stretch>
            <a:fillRect/>
          </a:stretch>
        </p:blipFill>
        <p:spPr>
          <a:xfrm>
            <a:off x="1554163" y="1600200"/>
            <a:ext cx="6035675" cy="452596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3"/>
          <p:cNvSpPr>
            <a:spLocks noGrp="1"/>
          </p:cNvSpPr>
          <p:nvPr>
            <p:ph type="ctrTitle"/>
          </p:nvPr>
        </p:nvSpPr>
        <p:spPr/>
        <p:txBody>
          <a:bodyPr/>
          <a:lstStyle/>
          <a:p>
            <a:pPr eaLnBrk="1" hangingPunct="1"/>
            <a:r>
              <a:rPr lang="fr-FR" smtClean="0"/>
              <a:t>Pourquoi l’église est-elle </a:t>
            </a:r>
            <a:br>
              <a:rPr lang="fr-FR" smtClean="0"/>
            </a:br>
            <a:r>
              <a:rPr lang="fr-FR" smtClean="0"/>
              <a:t>au centre du village ?</a:t>
            </a:r>
          </a:p>
        </p:txBody>
      </p:sp>
      <p:sp>
        <p:nvSpPr>
          <p:cNvPr id="5" name="Sous-titre 4"/>
          <p:cNvSpPr>
            <a:spLocks noGrp="1"/>
          </p:cNvSpPr>
          <p:nvPr>
            <p:ph type="subTitle" idx="1"/>
          </p:nvPr>
        </p:nvSpPr>
        <p:spPr/>
        <p:txBody>
          <a:bodyPr rtlCol="0">
            <a:normAutofit fontScale="92500" lnSpcReduction="20000"/>
          </a:bodyPr>
          <a:lstStyle/>
          <a:p>
            <a:pPr eaLnBrk="1" fontAlgn="auto" hangingPunct="1">
              <a:spcAft>
                <a:spcPts val="0"/>
              </a:spcAft>
              <a:buFont typeface="Arial" pitchFamily="34" charset="0"/>
              <a:buNone/>
              <a:defRPr/>
            </a:pPr>
            <a:r>
              <a:rPr lang="fr-FR" dirty="0" smtClean="0"/>
              <a:t>Parce que les moines et les prêtres jouent plusieurs rôles</a:t>
            </a:r>
            <a:r>
              <a:rPr lang="fr-FR" dirty="0" smtClean="0"/>
              <a:t>….</a:t>
            </a:r>
          </a:p>
          <a:p>
            <a:pPr eaLnBrk="1" fontAlgn="auto" hangingPunct="1">
              <a:spcAft>
                <a:spcPts val="0"/>
              </a:spcAft>
              <a:buFont typeface="Arial" pitchFamily="34" charset="0"/>
              <a:buNone/>
              <a:defRPr/>
            </a:pPr>
            <a:r>
              <a:rPr lang="fr-FR" dirty="0" smtClean="0"/>
              <a:t>(…que les élèves listent pour ensuite réaliser un texte) </a:t>
            </a:r>
            <a:endParaRPr lang="fr-FR"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428625" y="285750"/>
            <a:ext cx="3008313" cy="1162050"/>
          </a:xfrm>
        </p:spPr>
        <p:txBody>
          <a:bodyPr/>
          <a:lstStyle/>
          <a:p>
            <a:pPr eaLnBrk="1" hangingPunct="1"/>
            <a:r>
              <a:rPr lang="fr-FR" smtClean="0"/>
              <a:t>Conduire les fidèles en prêchant</a:t>
            </a:r>
          </a:p>
        </p:txBody>
      </p:sp>
      <p:sp>
        <p:nvSpPr>
          <p:cNvPr id="37891" name="Espace réservé du texte 3"/>
          <p:cNvSpPr>
            <a:spLocks noGrp="1"/>
          </p:cNvSpPr>
          <p:nvPr>
            <p:ph type="body" sz="half" idx="2"/>
          </p:nvPr>
        </p:nvSpPr>
        <p:spPr/>
        <p:txBody>
          <a:bodyPr/>
          <a:lstStyle/>
          <a:p>
            <a:pPr eaLnBrk="1" hangingPunct="1"/>
            <a:endParaRPr lang="fr-FR" smtClean="0"/>
          </a:p>
        </p:txBody>
      </p:sp>
      <p:pic>
        <p:nvPicPr>
          <p:cNvPr id="37892" name="Picture 5"/>
          <p:cNvPicPr>
            <a:picLocks noGrp="1" noChangeAspect="1" noChangeArrowheads="1"/>
          </p:cNvPicPr>
          <p:nvPr>
            <p:ph idx="1"/>
          </p:nvPr>
        </p:nvPicPr>
        <p:blipFill>
          <a:blip r:embed="rId3" cstate="print"/>
          <a:srcRect/>
          <a:stretch>
            <a:fillRect/>
          </a:stretch>
        </p:blipFill>
        <p:spPr>
          <a:xfrm>
            <a:off x="4286250" y="71438"/>
            <a:ext cx="4429125" cy="6723062"/>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4"/>
          <p:cNvSpPr>
            <a:spLocks noGrp="1"/>
          </p:cNvSpPr>
          <p:nvPr>
            <p:ph type="title"/>
          </p:nvPr>
        </p:nvSpPr>
        <p:spPr/>
        <p:txBody>
          <a:bodyPr/>
          <a:lstStyle/>
          <a:p>
            <a:pPr eaLnBrk="1" hangingPunct="1"/>
            <a:endParaRPr lang="fr-FR" smtClean="0"/>
          </a:p>
        </p:txBody>
      </p:sp>
      <p:pic>
        <p:nvPicPr>
          <p:cNvPr id="38915" name="Espace réservé du contenu 6" descr="sept-sacrements-van-der-weyden.1257174277.jpg"/>
          <p:cNvPicPr>
            <a:picLocks noGrp="1" noChangeAspect="1"/>
          </p:cNvPicPr>
          <p:nvPr>
            <p:ph idx="1"/>
          </p:nvPr>
        </p:nvPicPr>
        <p:blipFill>
          <a:blip r:embed="rId2" cstate="print"/>
          <a:srcRect/>
          <a:stretch>
            <a:fillRect/>
          </a:stretch>
        </p:blipFill>
        <p:spPr>
          <a:xfrm>
            <a:off x="714375" y="71438"/>
            <a:ext cx="7786688" cy="6716712"/>
          </a:xfrm>
        </p:spPr>
      </p:pic>
      <p:sp>
        <p:nvSpPr>
          <p:cNvPr id="8" name="Rectangle 7"/>
          <p:cNvSpPr/>
          <p:nvPr/>
        </p:nvSpPr>
        <p:spPr>
          <a:xfrm>
            <a:off x="857250" y="428625"/>
            <a:ext cx="2000250" cy="1857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De la naissance à la mort, encadrer la vie des fidèles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p:txBody>
          <a:bodyPr/>
          <a:lstStyle/>
          <a:p>
            <a:pPr eaLnBrk="1" hangingPunct="1"/>
            <a:endParaRPr lang="fr-FR" sz="3200" smtClean="0">
              <a:latin typeface="Baskerville Old Face" pitchFamily="18" charset="0"/>
            </a:endParaRPr>
          </a:p>
        </p:txBody>
      </p:sp>
      <p:pic>
        <p:nvPicPr>
          <p:cNvPr id="39939" name="Espace réservé du contenu 3" descr="éducation.jpg"/>
          <p:cNvPicPr>
            <a:picLocks noGrp="1" noChangeAspect="1"/>
          </p:cNvPicPr>
          <p:nvPr>
            <p:ph idx="1"/>
          </p:nvPr>
        </p:nvPicPr>
        <p:blipFill>
          <a:blip r:embed="rId2" cstate="print"/>
          <a:srcRect/>
          <a:stretch>
            <a:fillRect/>
          </a:stretch>
        </p:blipFill>
        <p:spPr>
          <a:xfrm>
            <a:off x="3906838" y="385763"/>
            <a:ext cx="4448175" cy="5629275"/>
          </a:xfrm>
        </p:spPr>
      </p:pic>
      <p:sp>
        <p:nvSpPr>
          <p:cNvPr id="39940" name="Espace réservé du texte 4"/>
          <p:cNvSpPr>
            <a:spLocks noGrp="1"/>
          </p:cNvSpPr>
          <p:nvPr>
            <p:ph type="body" sz="half" idx="2"/>
          </p:nvPr>
        </p:nvSpPr>
        <p:spPr/>
        <p:txBody>
          <a:bodyPr/>
          <a:lstStyle/>
          <a:p>
            <a:pPr eaLnBrk="1" hangingPunct="1"/>
            <a:r>
              <a:rPr lang="fr-FR" sz="2800" smtClean="0">
                <a:latin typeface="Baskerville Old Face" pitchFamily="18" charset="0"/>
              </a:rPr>
              <a:t>Comme pour Suger enfant, </a:t>
            </a:r>
            <a:br>
              <a:rPr lang="fr-FR" sz="2800" smtClean="0">
                <a:latin typeface="Baskerville Old Face" pitchFamily="18" charset="0"/>
              </a:rPr>
            </a:br>
            <a:r>
              <a:rPr lang="fr-FR" sz="2800" smtClean="0">
                <a:latin typeface="Baskerville Old Face" pitchFamily="18" charset="0"/>
              </a:rPr>
              <a:t>un rôle d’enseignement</a:t>
            </a:r>
            <a:endParaRPr lang="fr-FR" sz="28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E:\m.tif"/>
          <p:cNvPicPr>
            <a:picLocks noChangeAspect="1" noChangeArrowheads="1"/>
          </p:cNvPicPr>
          <p:nvPr/>
        </p:nvPicPr>
        <p:blipFill>
          <a:blip r:embed="rId2" cstate="print"/>
          <a:srcRect/>
          <a:stretch>
            <a:fillRect/>
          </a:stretch>
        </p:blipFill>
        <p:spPr bwMode="auto">
          <a:xfrm>
            <a:off x="357188" y="142875"/>
            <a:ext cx="8113712" cy="671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p:txBody>
          <a:bodyPr/>
          <a:lstStyle/>
          <a:p>
            <a:endParaRPr lang="fr-FR" smtClean="0"/>
          </a:p>
        </p:txBody>
      </p:sp>
      <p:pic>
        <p:nvPicPr>
          <p:cNvPr id="41987" name="Espace réservé du contenu 3" descr="aumône.jpg"/>
          <p:cNvPicPr>
            <a:picLocks noGrp="1" noChangeAspect="1"/>
          </p:cNvPicPr>
          <p:nvPr>
            <p:ph idx="1"/>
          </p:nvPr>
        </p:nvPicPr>
        <p:blipFill>
          <a:blip r:embed="rId2" cstate="print"/>
          <a:srcRect/>
          <a:stretch>
            <a:fillRect/>
          </a:stretch>
        </p:blipFill>
        <p:spPr>
          <a:xfrm>
            <a:off x="1873250" y="71438"/>
            <a:ext cx="5056188" cy="6715125"/>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a:bodyPr>
          <a:lstStyle/>
          <a:p>
            <a:pPr eaLnBrk="1" fontAlgn="auto" hangingPunct="1">
              <a:spcAft>
                <a:spcPts val="0"/>
              </a:spcAft>
              <a:defRPr/>
            </a:pPr>
            <a:r>
              <a:rPr lang="fr-FR" dirty="0" smtClean="0"/>
              <a:t>Et pour le dernier thème….</a:t>
            </a:r>
            <a:br>
              <a:rPr lang="fr-FR" dirty="0" smtClean="0"/>
            </a:br>
            <a:endParaRPr lang="fr-FR" dirty="0" smtClean="0"/>
          </a:p>
        </p:txBody>
      </p:sp>
      <p:sp>
        <p:nvSpPr>
          <p:cNvPr id="3" name="Espace réservé du contenu 2"/>
          <p:cNvSpPr>
            <a:spLocks noGrp="1"/>
          </p:cNvSpPr>
          <p:nvPr>
            <p:ph type="body" idx="1"/>
          </p:nvPr>
        </p:nvSpPr>
        <p:spPr/>
        <p:txBody>
          <a:bodyPr rtlCol="0">
            <a:normAutofit/>
          </a:bodyPr>
          <a:lstStyle/>
          <a:p>
            <a:pPr eaLnBrk="1" fontAlgn="auto" hangingPunct="1">
              <a:spcAft>
                <a:spcPts val="0"/>
              </a:spcAft>
              <a:buFont typeface="Arial" pitchFamily="34" charset="0"/>
              <a:buNone/>
              <a:defRPr/>
            </a:pPr>
            <a:r>
              <a:rPr lang="fr-FR" sz="3600" dirty="0" smtClean="0"/>
              <a:t>Thème 4: l’expansion de l’Occident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4"/>
          <p:cNvSpPr>
            <a:spLocks noGrp="1"/>
          </p:cNvSpPr>
          <p:nvPr>
            <p:ph type="title"/>
          </p:nvPr>
        </p:nvSpPr>
        <p:spPr/>
        <p:txBody>
          <a:bodyPr/>
          <a:lstStyle/>
          <a:p>
            <a:pPr eaLnBrk="1" hangingPunct="1"/>
            <a:r>
              <a:rPr lang="fr-FR" smtClean="0"/>
              <a:t>Epée du sacre </a:t>
            </a:r>
            <a:br>
              <a:rPr lang="fr-FR" smtClean="0"/>
            </a:br>
            <a:r>
              <a:rPr lang="fr-FR" smtClean="0"/>
              <a:t>dite "de Charlemagne" </a:t>
            </a:r>
            <a:br>
              <a:rPr lang="fr-FR" smtClean="0"/>
            </a:br>
            <a:r>
              <a:rPr lang="fr-FR" smtClean="0"/>
              <a:t>ou "Joyeuse" </a:t>
            </a:r>
          </a:p>
        </p:txBody>
      </p:sp>
      <p:pic>
        <p:nvPicPr>
          <p:cNvPr id="5123" name="Espace réservé du contenu 3" descr="épée sacre.JPG"/>
          <p:cNvPicPr>
            <a:picLocks noGrp="1" noChangeAspect="1"/>
          </p:cNvPicPr>
          <p:nvPr>
            <p:ph idx="1"/>
          </p:nvPr>
        </p:nvPicPr>
        <p:blipFill>
          <a:blip r:embed="rId3" cstate="print"/>
          <a:srcRect/>
          <a:stretch>
            <a:fillRect/>
          </a:stretch>
        </p:blipFill>
        <p:spPr>
          <a:xfrm>
            <a:off x="3914775" y="273050"/>
            <a:ext cx="4432300" cy="5853113"/>
          </a:xfrm>
        </p:spPr>
      </p:pic>
      <p:sp>
        <p:nvSpPr>
          <p:cNvPr id="5124" name="Espace réservé du texte 5"/>
          <p:cNvSpPr>
            <a:spLocks noGrp="1"/>
          </p:cNvSpPr>
          <p:nvPr>
            <p:ph type="body" sz="half" idx="2"/>
          </p:nvPr>
        </p:nvSpPr>
        <p:spPr/>
        <p:txBody>
          <a:bodyPr/>
          <a:lstStyle/>
          <a:p>
            <a:pPr eaLnBrk="1" hangingPunct="1"/>
            <a:r>
              <a:rPr lang="fr-FR" smtClean="0"/>
              <a:t/>
            </a:r>
            <a:br>
              <a:rPr lang="fr-FR" smtClean="0"/>
            </a:br>
            <a:r>
              <a:rPr lang="fr-FR" smtClean="0"/>
              <a:t>Pommeau : Xe - XIe siècle ? , quillons : XIIe siècle </a:t>
            </a:r>
          </a:p>
          <a:p>
            <a:pPr eaLnBrk="1" hangingPunct="1"/>
            <a:r>
              <a:rPr lang="fr-FR" smtClean="0"/>
              <a:t/>
            </a:r>
            <a:br>
              <a:rPr lang="fr-FR" smtClean="0"/>
            </a:br>
            <a:r>
              <a:rPr lang="fr-FR" smtClean="0"/>
              <a:t>Provient du trésor de l'abbaye de Saint-Denis</a:t>
            </a:r>
            <a:br>
              <a:rPr lang="fr-FR" smtClean="0"/>
            </a:br>
            <a:r>
              <a:rPr lang="fr-FR" smtClean="0"/>
              <a:t>Or et acier.</a:t>
            </a:r>
          </a:p>
          <a:p>
            <a:pPr eaLnBrk="1" hangingPunct="1"/>
            <a:r>
              <a:rPr lang="fr-FR" smtClean="0"/>
              <a:t> Actuellement au Louvre.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3"/>
          <p:cNvSpPr>
            <a:spLocks noGrp="1"/>
          </p:cNvSpPr>
          <p:nvPr>
            <p:ph type="title"/>
          </p:nvPr>
        </p:nvSpPr>
        <p:spPr>
          <a:xfrm>
            <a:off x="928688" y="4800600"/>
            <a:ext cx="7000875" cy="842963"/>
          </a:xfrm>
        </p:spPr>
        <p:txBody>
          <a:bodyPr/>
          <a:lstStyle/>
          <a:p>
            <a:pPr eaLnBrk="1" hangingPunct="1"/>
            <a:r>
              <a:rPr lang="fr-FR" sz="1800" b="0" i="1" smtClean="0">
                <a:latin typeface="Baskerville Old Face" pitchFamily="18" charset="0"/>
              </a:rPr>
              <a:t>Le 24 juin 1190, le roi Philippe Auguste prend l’oriflamme dans la basilique de Saint-Denis avant son départ pour la troisième croisade -</a:t>
            </a:r>
            <a:endParaRPr lang="fr-FR" sz="1800" smtClean="0">
              <a:latin typeface="Baskerville Old Face" pitchFamily="18" charset="0"/>
            </a:endParaRPr>
          </a:p>
        </p:txBody>
      </p:sp>
      <p:pic>
        <p:nvPicPr>
          <p:cNvPr id="45059" name="Espace réservé pour une image  6" descr="oriflamme.jpg"/>
          <p:cNvPicPr>
            <a:picLocks noGrp="1" noChangeAspect="1"/>
          </p:cNvPicPr>
          <p:nvPr>
            <p:ph type="pic" idx="1"/>
          </p:nvPr>
        </p:nvPicPr>
        <p:blipFill>
          <a:blip r:embed="rId3" cstate="print"/>
          <a:srcRect t="7745" b="7745"/>
          <a:stretch>
            <a:fillRect/>
          </a:stretch>
        </p:blipFill>
        <p:spPr/>
      </p:pic>
      <p:sp>
        <p:nvSpPr>
          <p:cNvPr id="45060" name="Espace réservé du texte 5"/>
          <p:cNvSpPr>
            <a:spLocks noGrp="1"/>
          </p:cNvSpPr>
          <p:nvPr>
            <p:ph type="body" sz="half" idx="2"/>
          </p:nvPr>
        </p:nvSpPr>
        <p:spPr>
          <a:xfrm>
            <a:off x="1792288" y="5786438"/>
            <a:ext cx="5422900" cy="385762"/>
          </a:xfrm>
        </p:spPr>
        <p:txBody>
          <a:bodyPr/>
          <a:lstStyle/>
          <a:p>
            <a:pPr eaLnBrk="1" hangingPunct="1"/>
            <a:r>
              <a:rPr lang="fr-FR" i="1" smtClean="0">
                <a:latin typeface="Baskerville Old Face" pitchFamily="18" charset="0"/>
              </a:rPr>
              <a:t>Tableau de Pierre-Henri Révoil (1776-1842), château de Versailles</a:t>
            </a:r>
            <a:endParaRPr lang="fr-FR"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3"/>
          <p:cNvSpPr>
            <a:spLocks noGrp="1"/>
          </p:cNvSpPr>
          <p:nvPr>
            <p:ph type="ctrTitle"/>
          </p:nvPr>
        </p:nvSpPr>
        <p:spPr/>
        <p:txBody>
          <a:bodyPr/>
          <a:lstStyle/>
          <a:p>
            <a:r>
              <a:rPr lang="fr-FR" smtClean="0"/>
              <a:t>L’évaluation (30’)</a:t>
            </a:r>
          </a:p>
        </p:txBody>
      </p:sp>
      <p:sp>
        <p:nvSpPr>
          <p:cNvPr id="5" name="Sous-titre 4"/>
          <p:cNvSpPr>
            <a:spLocks noGrp="1"/>
          </p:cNvSpPr>
          <p:nvPr>
            <p:ph type="subTitle" idx="1"/>
          </p:nvPr>
        </p:nvSpPr>
        <p:spPr/>
        <p:txBody>
          <a:bodyPr/>
          <a:lstStyle/>
          <a:p>
            <a:pPr>
              <a:defRPr/>
            </a:pP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p:cNvSpPr>
          <p:nvPr>
            <p:ph type="title"/>
          </p:nvPr>
        </p:nvSpPr>
        <p:spPr/>
        <p:txBody>
          <a:bodyPr/>
          <a:lstStyle/>
          <a:p>
            <a:r>
              <a:rPr lang="fr-FR" smtClean="0"/>
              <a:t>1. Se repérer dans le temps</a:t>
            </a:r>
          </a:p>
        </p:txBody>
      </p:sp>
      <p:sp>
        <p:nvSpPr>
          <p:cNvPr id="47107" name="Espace réservé du contenu 2"/>
          <p:cNvSpPr>
            <a:spLocks noGrp="1"/>
          </p:cNvSpPr>
          <p:nvPr>
            <p:ph idx="1"/>
          </p:nvPr>
        </p:nvSpPr>
        <p:spPr/>
        <p:txBody>
          <a:bodyPr/>
          <a:lstStyle/>
          <a:p>
            <a:pPr>
              <a:buFont typeface="Arial" charset="0"/>
              <a:buNone/>
            </a:pPr>
            <a:r>
              <a:rPr lang="fr-FR" smtClean="0"/>
              <a:t>Sur une frise chronologique, indiquez :</a:t>
            </a:r>
          </a:p>
          <a:p>
            <a:pPr>
              <a:buFontTx/>
              <a:buChar char="-"/>
            </a:pPr>
            <a:r>
              <a:rPr lang="fr-FR" smtClean="0"/>
              <a:t>l’âge des églises romanes</a:t>
            </a:r>
          </a:p>
          <a:p>
            <a:pPr>
              <a:buFontTx/>
              <a:buChar char="-"/>
            </a:pPr>
            <a:r>
              <a:rPr lang="fr-FR" smtClean="0"/>
              <a:t>l’âge des églises gothiques </a:t>
            </a:r>
          </a:p>
          <a:p>
            <a:pPr>
              <a:buFontTx/>
              <a:buChar char="-"/>
            </a:pPr>
            <a:r>
              <a:rPr lang="fr-FR" smtClean="0"/>
              <a:t>la vie de Suger</a:t>
            </a:r>
          </a:p>
          <a:p>
            <a:pPr>
              <a:buFont typeface="Arial" charset="0"/>
              <a:buNone/>
            </a:pPr>
            <a:endParaRPr lang="fr-FR"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5"/>
          <p:cNvSpPr>
            <a:spLocks noGrp="1"/>
          </p:cNvSpPr>
          <p:nvPr>
            <p:ph type="title"/>
          </p:nvPr>
        </p:nvSpPr>
        <p:spPr/>
        <p:txBody>
          <a:bodyPr/>
          <a:lstStyle/>
          <a:p>
            <a:r>
              <a:rPr lang="fr-FR" sz="2000" b="1" dirty="0" smtClean="0"/>
              <a:t>2. En utilisant ces images, racontez deux épisodes de la vie de Suger.</a:t>
            </a:r>
          </a:p>
        </p:txBody>
      </p:sp>
      <p:sp>
        <p:nvSpPr>
          <p:cNvPr id="48131" name="Espace réservé du texte 16"/>
          <p:cNvSpPr>
            <a:spLocks noGrp="1"/>
          </p:cNvSpPr>
          <p:nvPr>
            <p:ph type="body" idx="1"/>
          </p:nvPr>
        </p:nvSpPr>
        <p:spPr/>
        <p:txBody>
          <a:bodyPr/>
          <a:lstStyle/>
          <a:p>
            <a:endParaRPr lang="fr-FR" smtClean="0"/>
          </a:p>
        </p:txBody>
      </p:sp>
      <p:pic>
        <p:nvPicPr>
          <p:cNvPr id="48132" name="Picture 2" descr="E:\oblat.tif"/>
          <p:cNvPicPr>
            <a:picLocks noGrp="1" noChangeAspect="1" noChangeArrowheads="1"/>
          </p:cNvPicPr>
          <p:nvPr>
            <p:ph sz="half" idx="2"/>
          </p:nvPr>
        </p:nvPicPr>
        <p:blipFill>
          <a:blip r:embed="rId2" cstate="print"/>
          <a:srcRect/>
          <a:stretch>
            <a:fillRect/>
          </a:stretch>
        </p:blipFill>
        <p:spPr>
          <a:xfrm>
            <a:off x="642938" y="1658938"/>
            <a:ext cx="3670300" cy="4984750"/>
          </a:xfrm>
          <a:noFill/>
        </p:spPr>
      </p:pic>
      <p:sp>
        <p:nvSpPr>
          <p:cNvPr id="48133" name="Espace réservé du texte 17"/>
          <p:cNvSpPr>
            <a:spLocks noGrp="1"/>
          </p:cNvSpPr>
          <p:nvPr>
            <p:ph type="body" sz="quarter" idx="3"/>
          </p:nvPr>
        </p:nvSpPr>
        <p:spPr>
          <a:xfrm>
            <a:off x="4645025" y="1500188"/>
            <a:ext cx="4041775" cy="428625"/>
          </a:xfrm>
        </p:spPr>
        <p:txBody>
          <a:bodyPr/>
          <a:lstStyle/>
          <a:p>
            <a:r>
              <a:rPr lang="fr-FR" sz="1800" b="0" dirty="0" smtClean="0"/>
              <a:t>La nef de l’abbatiale de Saint-Denis</a:t>
            </a:r>
          </a:p>
        </p:txBody>
      </p:sp>
      <p:pic>
        <p:nvPicPr>
          <p:cNvPr id="48134" name="Espace réservé du contenu 11" descr="Basilique_Saint-Denis_int..jpg"/>
          <p:cNvPicPr>
            <a:picLocks noGrp="1" noChangeAspect="1"/>
          </p:cNvPicPr>
          <p:nvPr>
            <p:ph sz="quarter" idx="4"/>
          </p:nvPr>
        </p:nvPicPr>
        <p:blipFill>
          <a:blip r:embed="rId3" cstate="print"/>
          <a:srcRect/>
          <a:stretch>
            <a:fillRect/>
          </a:stretch>
        </p:blipFill>
        <p:spPr>
          <a:xfrm>
            <a:off x="4714875" y="2000250"/>
            <a:ext cx="3429000" cy="45720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6"/>
          <p:cNvSpPr>
            <a:spLocks noGrp="1"/>
          </p:cNvSpPr>
          <p:nvPr>
            <p:ph type="title"/>
          </p:nvPr>
        </p:nvSpPr>
        <p:spPr/>
        <p:txBody>
          <a:bodyPr/>
          <a:lstStyle/>
          <a:p>
            <a:r>
              <a:rPr lang="fr-FR" smtClean="0"/>
              <a:t>3. Décrire une église, identifier son style et préciser sa fonction</a:t>
            </a:r>
          </a:p>
        </p:txBody>
      </p:sp>
      <p:sp>
        <p:nvSpPr>
          <p:cNvPr id="49156" name="Espace réservé du texte 10"/>
          <p:cNvSpPr>
            <a:spLocks noGrp="1"/>
          </p:cNvSpPr>
          <p:nvPr>
            <p:ph type="body" sz="half" idx="2"/>
          </p:nvPr>
        </p:nvSpPr>
        <p:spPr>
          <a:xfrm>
            <a:off x="457201" y="1857375"/>
            <a:ext cx="2471726" cy="4286250"/>
          </a:xfrm>
        </p:spPr>
        <p:txBody>
          <a:bodyPr/>
          <a:lstStyle/>
          <a:p>
            <a:pPr marL="342900" indent="-342900">
              <a:buFont typeface="Arial" charset="0"/>
              <a:buAutoNum type="arabicPeriod"/>
            </a:pPr>
            <a:r>
              <a:rPr lang="fr-FR" sz="1600" dirty="0" smtClean="0"/>
              <a:t>Après avoir décrit la photographie, vous indiquerez si elle est de style gothique ou roman en justifiant votre réponse.</a:t>
            </a:r>
          </a:p>
          <a:p>
            <a:pPr marL="342900" indent="-342900">
              <a:buFont typeface="Arial" charset="0"/>
              <a:buAutoNum type="arabicPeriod"/>
            </a:pPr>
            <a:r>
              <a:rPr lang="fr-FR" sz="1600" dirty="0" smtClean="0"/>
              <a:t>A quelles occasions y venaient les fidèles?</a:t>
            </a:r>
          </a:p>
        </p:txBody>
      </p:sp>
      <p:pic>
        <p:nvPicPr>
          <p:cNvPr id="6" name="Espace réservé du contenu 5" descr="reims.jpg"/>
          <p:cNvPicPr>
            <a:picLocks noGrp="1" noChangeAspect="1"/>
          </p:cNvPicPr>
          <p:nvPr>
            <p:ph idx="1"/>
          </p:nvPr>
        </p:nvPicPr>
        <p:blipFill>
          <a:blip r:embed="rId3" cstate="print"/>
          <a:stretch>
            <a:fillRect/>
          </a:stretch>
        </p:blipFill>
        <p:spPr>
          <a:xfrm>
            <a:off x="2893595" y="1495690"/>
            <a:ext cx="5793205" cy="3862136"/>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6"/>
          <p:cNvSpPr>
            <a:spLocks noGrp="1"/>
          </p:cNvSpPr>
          <p:nvPr>
            <p:ph type="title"/>
          </p:nvPr>
        </p:nvSpPr>
        <p:spPr/>
        <p:txBody>
          <a:bodyPr/>
          <a:lstStyle/>
          <a:p>
            <a:pPr eaLnBrk="1" hangingPunct="1"/>
            <a:r>
              <a:rPr lang="fr-FR" smtClean="0"/>
              <a:t>Eperons du sacre</a:t>
            </a:r>
            <a:br>
              <a:rPr lang="fr-FR" smtClean="0"/>
            </a:br>
            <a:endParaRPr lang="fr-FR" smtClean="0"/>
          </a:p>
        </p:txBody>
      </p:sp>
      <p:pic>
        <p:nvPicPr>
          <p:cNvPr id="6147" name="Espace réservé du contenu 5" descr="éperons du sacre.JPG"/>
          <p:cNvPicPr>
            <a:picLocks noGrp="1" noChangeAspect="1"/>
          </p:cNvPicPr>
          <p:nvPr>
            <p:ph idx="1"/>
          </p:nvPr>
        </p:nvPicPr>
        <p:blipFill>
          <a:blip r:embed="rId3" cstate="print"/>
          <a:srcRect/>
          <a:stretch>
            <a:fillRect/>
          </a:stretch>
        </p:blipFill>
        <p:spPr>
          <a:xfrm>
            <a:off x="3575050" y="541338"/>
            <a:ext cx="5111750" cy="5316537"/>
          </a:xfrm>
        </p:spPr>
      </p:pic>
      <p:sp>
        <p:nvSpPr>
          <p:cNvPr id="6148" name="Espace réservé du texte 7"/>
          <p:cNvSpPr>
            <a:spLocks noGrp="1"/>
          </p:cNvSpPr>
          <p:nvPr>
            <p:ph type="body" sz="half" idx="2"/>
          </p:nvPr>
        </p:nvSpPr>
        <p:spPr/>
        <p:txBody>
          <a:bodyPr/>
          <a:lstStyle/>
          <a:p>
            <a:pPr eaLnBrk="1" hangingPunct="1"/>
            <a:r>
              <a:rPr lang="fr-FR" smtClean="0"/>
              <a:t>seconde moitié du XIIe siècle</a:t>
            </a:r>
            <a:br>
              <a:rPr lang="fr-FR" smtClean="0"/>
            </a:br>
            <a:r>
              <a:rPr lang="fr-FR" smtClean="0"/>
              <a:t/>
            </a:r>
            <a:br>
              <a:rPr lang="fr-FR" smtClean="0"/>
            </a:br>
            <a:r>
              <a:rPr lang="fr-FR" smtClean="0"/>
              <a:t> </a:t>
            </a:r>
            <a:br>
              <a:rPr lang="fr-FR" smtClean="0"/>
            </a:br>
            <a:r>
              <a:rPr lang="fr-FR" smtClean="0"/>
              <a:t>Provient du trésor de l'abbaye de Saint-Denis</a:t>
            </a:r>
            <a:br>
              <a:rPr lang="fr-FR" smtClean="0"/>
            </a:br>
            <a:r>
              <a:rPr lang="fr-FR" smtClean="0"/>
              <a:t>Or, cuivre, grenats, tissu</a:t>
            </a:r>
            <a:br>
              <a:rPr lang="fr-FR" smtClean="0"/>
            </a:br>
            <a:endParaRPr lang="fr-FR" smtClean="0"/>
          </a:p>
          <a:p>
            <a:pPr eaLnBrk="1" hangingPunct="1"/>
            <a:endParaRPr lang="fr-FR"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4"/>
          <p:cNvSpPr>
            <a:spLocks noGrp="1"/>
          </p:cNvSpPr>
          <p:nvPr>
            <p:ph type="title"/>
          </p:nvPr>
        </p:nvSpPr>
        <p:spPr/>
        <p:txBody>
          <a:bodyPr/>
          <a:lstStyle/>
          <a:p>
            <a:pPr eaLnBrk="1" hangingPunct="1"/>
            <a:r>
              <a:rPr lang="fr-FR" smtClean="0"/>
              <a:t>Sceptre de Charles V </a:t>
            </a:r>
          </a:p>
        </p:txBody>
      </p:sp>
      <p:pic>
        <p:nvPicPr>
          <p:cNvPr id="7171" name="Espace réservé du contenu 3" descr="sceptre.jpg"/>
          <p:cNvPicPr>
            <a:picLocks noGrp="1" noChangeAspect="1"/>
          </p:cNvPicPr>
          <p:nvPr>
            <p:ph idx="1"/>
          </p:nvPr>
        </p:nvPicPr>
        <p:blipFill>
          <a:blip r:embed="rId3" cstate="print"/>
          <a:srcRect/>
          <a:stretch>
            <a:fillRect/>
          </a:stretch>
        </p:blipFill>
        <p:spPr>
          <a:xfrm>
            <a:off x="4171950" y="273050"/>
            <a:ext cx="3917950" cy="5853113"/>
          </a:xfrm>
        </p:spPr>
      </p:pic>
      <p:sp>
        <p:nvSpPr>
          <p:cNvPr id="7172" name="Espace réservé du texte 5"/>
          <p:cNvSpPr>
            <a:spLocks noGrp="1"/>
          </p:cNvSpPr>
          <p:nvPr>
            <p:ph type="body" sz="half" idx="2"/>
          </p:nvPr>
        </p:nvSpPr>
        <p:spPr/>
        <p:txBody>
          <a:bodyPr/>
          <a:lstStyle/>
          <a:p>
            <a:pPr eaLnBrk="1" hangingPunct="1"/>
            <a:r>
              <a:rPr lang="fr-FR" smtClean="0"/>
              <a:t>1364 ? - 1380</a:t>
            </a:r>
            <a:br>
              <a:rPr lang="fr-FR" smtClean="0"/>
            </a:br>
            <a:r>
              <a:rPr lang="fr-FR" smtClean="0"/>
              <a:t/>
            </a:r>
            <a:br>
              <a:rPr lang="fr-FR" smtClean="0"/>
            </a:br>
            <a:r>
              <a:rPr lang="fr-FR" smtClean="0"/>
              <a:t/>
            </a:r>
            <a:br>
              <a:rPr lang="fr-FR" smtClean="0"/>
            </a:br>
            <a:r>
              <a:rPr lang="fr-FR" smtClean="0"/>
              <a:t>Provient du trésor de l'abbaye de Saint-Denis.</a:t>
            </a:r>
            <a:br>
              <a:rPr lang="fr-FR" smtClean="0"/>
            </a:br>
            <a:r>
              <a:rPr lang="fr-FR" smtClean="0"/>
              <a:t>Actuellement au Louvre.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4"/>
          <p:cNvSpPr>
            <a:spLocks noGrp="1"/>
          </p:cNvSpPr>
          <p:nvPr>
            <p:ph type="title"/>
          </p:nvPr>
        </p:nvSpPr>
        <p:spPr/>
        <p:txBody>
          <a:bodyPr/>
          <a:lstStyle/>
          <a:p>
            <a:pPr eaLnBrk="1" hangingPunct="1"/>
            <a:r>
              <a:rPr lang="fr-FR" sz="3200" smtClean="0"/>
              <a:t>Pourquoi ces objets étaient-ils conservés dans la basilique Saint-Denis?</a:t>
            </a:r>
          </a:p>
        </p:txBody>
      </p:sp>
      <p:pic>
        <p:nvPicPr>
          <p:cNvPr id="8195" name="Espace réservé du contenu 8" descr="Basilique_Saint_Denis_ext.jpg"/>
          <p:cNvPicPr>
            <a:picLocks noGrp="1" noChangeAspect="1"/>
          </p:cNvPicPr>
          <p:nvPr>
            <p:ph sz="half" idx="1"/>
          </p:nvPr>
        </p:nvPicPr>
        <p:blipFill>
          <a:blip r:embed="rId2" cstate="print"/>
          <a:srcRect/>
          <a:stretch>
            <a:fillRect/>
          </a:stretch>
        </p:blipFill>
        <p:spPr>
          <a:xfrm>
            <a:off x="779463" y="1600200"/>
            <a:ext cx="3394075" cy="4525963"/>
          </a:xfrm>
        </p:spPr>
      </p:pic>
      <p:pic>
        <p:nvPicPr>
          <p:cNvPr id="8196" name="Espace réservé du contenu 11" descr="Basilique_Saint-Denis_int..jpg"/>
          <p:cNvPicPr>
            <a:picLocks noGrp="1" noChangeAspect="1"/>
          </p:cNvPicPr>
          <p:nvPr>
            <p:ph sz="half" idx="2"/>
          </p:nvPr>
        </p:nvPicPr>
        <p:blipFill>
          <a:blip r:embed="rId3" cstate="print"/>
          <a:srcRect/>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5400" b="1" dirty="0" smtClean="0"/>
              <a:t>PARTIE II</a:t>
            </a:r>
            <a:r>
              <a:rPr lang="fr-FR" sz="5400" dirty="0" smtClean="0"/>
              <a:t/>
            </a:r>
            <a:br>
              <a:rPr lang="fr-FR" sz="5400" dirty="0" smtClean="0"/>
            </a:br>
            <a:r>
              <a:rPr lang="fr-FR" sz="5400" dirty="0" smtClean="0"/>
              <a:t>L’Occident féodal du XIème au XVème siècle</a:t>
            </a:r>
            <a:endParaRPr lang="fr-FR" sz="5400" dirty="0"/>
          </a:p>
        </p:txBody>
      </p:sp>
      <p:sp>
        <p:nvSpPr>
          <p:cNvPr id="3" name="Sous-titre 2"/>
          <p:cNvSpPr>
            <a:spLocks noGrp="1"/>
          </p:cNvSpPr>
          <p:nvPr>
            <p:ph type="subTitle" idx="1"/>
          </p:nvPr>
        </p:nvSpPr>
        <p:spPr/>
        <p:txBody>
          <a:bodyPr>
            <a:normAutofit fontScale="62500" lnSpcReduction="20000"/>
          </a:bodyPr>
          <a:lstStyle/>
          <a:p>
            <a:endParaRPr lang="fr-FR" sz="4400" b="1" dirty="0" smtClean="0">
              <a:solidFill>
                <a:schemeClr val="tx1"/>
              </a:solidFill>
            </a:endParaRPr>
          </a:p>
          <a:p>
            <a:r>
              <a:rPr lang="fr-FR" sz="4400" b="1" dirty="0" smtClean="0">
                <a:solidFill>
                  <a:schemeClr val="tx1"/>
                </a:solidFill>
              </a:rPr>
              <a:t>THEME III</a:t>
            </a:r>
          </a:p>
          <a:p>
            <a:r>
              <a:rPr lang="fr-FR" sz="4400" dirty="0" smtClean="0">
                <a:solidFill>
                  <a:schemeClr val="tx1"/>
                </a:solidFill>
              </a:rPr>
              <a:t>La place de l’Eglise dans la société à partir de l’exemple de l’abbaye de Saint Denis</a:t>
            </a:r>
            <a:endParaRPr lang="fr-FR" sz="44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t>INTRODUCTION</a:t>
            </a:r>
            <a:endParaRPr lang="fr-FR" b="1" dirty="0"/>
          </a:p>
        </p:txBody>
      </p:sp>
      <p:sp>
        <p:nvSpPr>
          <p:cNvPr id="3" name="Sous-titre 2"/>
          <p:cNvSpPr>
            <a:spLocks noGrp="1"/>
          </p:cNvSpPr>
          <p:nvPr>
            <p:ph type="subTitle" idx="1"/>
          </p:nvPr>
        </p:nvSpPr>
        <p:spPr/>
        <p:txBody>
          <a:bodyPr>
            <a:normAutofit fontScale="77500" lnSpcReduction="20000"/>
          </a:bodyPr>
          <a:lstStyle/>
          <a:p>
            <a:pPr algn="just"/>
            <a:r>
              <a:rPr lang="fr-FR" dirty="0" smtClean="0">
                <a:solidFill>
                  <a:srgbClr val="FF0000"/>
                </a:solidFill>
              </a:rPr>
              <a:t>Travail maison</a:t>
            </a:r>
            <a:r>
              <a:rPr lang="fr-FR" dirty="0" smtClean="0">
                <a:solidFill>
                  <a:schemeClr val="tx1"/>
                </a:solidFill>
              </a:rPr>
              <a:t> à partir du site </a:t>
            </a:r>
            <a:r>
              <a:rPr lang="fr-FR" dirty="0" smtClean="0">
                <a:solidFill>
                  <a:schemeClr val="tx1"/>
                </a:solidFill>
                <a:hlinkClick r:id="rId2"/>
              </a:rPr>
              <a:t>www.saint-denis.culture.fr</a:t>
            </a:r>
            <a:endParaRPr lang="fr-FR" dirty="0" smtClean="0">
              <a:solidFill>
                <a:schemeClr val="tx1"/>
              </a:solidFill>
            </a:endParaRPr>
          </a:p>
          <a:p>
            <a:pPr algn="just"/>
            <a:endParaRPr lang="fr-FR" dirty="0">
              <a:solidFill>
                <a:schemeClr val="tx1"/>
              </a:solidFill>
            </a:endParaRPr>
          </a:p>
          <a:p>
            <a:pPr algn="just">
              <a:buFontTx/>
              <a:buChar char="-"/>
            </a:pPr>
            <a:r>
              <a:rPr lang="fr-FR" dirty="0" smtClean="0">
                <a:solidFill>
                  <a:schemeClr val="tx1"/>
                </a:solidFill>
              </a:rPr>
              <a:t>Cf. Fiche élève pour la navigation et trace écrite </a:t>
            </a:r>
            <a:endParaRPr lang="fr-FR"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950</Words>
  <Application>Microsoft Office PowerPoint</Application>
  <PresentationFormat>Affichage à l'écran (4:3)</PresentationFormat>
  <Paragraphs>154</Paragraphs>
  <Slides>44</Slides>
  <Notes>10</Notes>
  <HiddenSlides>4</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Thème Office</vt:lpstr>
      <vt:lpstr>Saint-Denis et Suger</vt:lpstr>
      <vt:lpstr>Une source  pour décrire le mode de vie des paysans (1er thème):  le portail latéral</vt:lpstr>
      <vt:lpstr>Une transition entre le thème 2 et le thème 3: les regalia</vt:lpstr>
      <vt:lpstr>Epée du sacre  dite "de Charlemagne"  ou "Joyeuse" </vt:lpstr>
      <vt:lpstr>Eperons du sacre </vt:lpstr>
      <vt:lpstr>Sceptre de Charles V </vt:lpstr>
      <vt:lpstr>Pourquoi ces objets étaient-ils conservés dans la basilique Saint-Denis?</vt:lpstr>
      <vt:lpstr>PARTIE II L’Occident féodal du XIème au XVème siècle</vt:lpstr>
      <vt:lpstr>INTRODUCTION</vt:lpstr>
      <vt:lpstr>Construction de la problématique:  Pourquoi l’abbaye de Saint Denis est-elle au centre de l’organisation de la cité ?   </vt:lpstr>
      <vt:lpstr>Leçon 1 / Saint Denis, un centre religieux et économique</vt:lpstr>
      <vt:lpstr>Saint-Denis,  une puissante seigneurie</vt:lpstr>
      <vt:lpstr>Leçon 2 / SUGER, artisan du succès politique et artistique de Saint Denis</vt:lpstr>
      <vt:lpstr>Qui est Suger?</vt:lpstr>
      <vt:lpstr>Vase de cristal "d'Aliénor'' , preuve de l’amitié du roi. </vt:lpstr>
      <vt:lpstr>Suger (vers 1080-1151)</vt:lpstr>
      <vt:lpstr>    « L'oeuvre fameux resplendit de cette clarté nouvelle L'agrandissement fut réalisé de nos jours C'est moi, Suger, qui ai dirigé les travaux. » (1144)  La Geste de Louis IV , Suger </vt:lpstr>
      <vt:lpstr>Suger:  l’inventeur du style gothique</vt:lpstr>
      <vt:lpstr>L’ église de Saint Denis : un style nouveau ; le style gothique en rupture avec le style roman  à propos :   </vt:lpstr>
      <vt:lpstr>La lumière</vt:lpstr>
      <vt:lpstr>La technique architecturale des voutes</vt:lpstr>
      <vt:lpstr>Eglise romane – église gothique ; le test dans l’église</vt:lpstr>
      <vt:lpstr>L’abbaye de Saint Denis,  un lieu de culte pour les rois </vt:lpstr>
      <vt:lpstr>A chaque lieu une fonction …</vt:lpstr>
      <vt:lpstr>La nef</vt:lpstr>
      <vt:lpstr>Le chœur et l’abside</vt:lpstr>
      <vt:lpstr>La crypte …</vt:lpstr>
      <vt:lpstr>… et les tombeaux royaux</vt:lpstr>
      <vt:lpstr>CONCLUSION Leçons 1 et 2 / Pourquoi l’abbaye est-elle au centre de l’organisation de la cité</vt:lpstr>
      <vt:lpstr>Leçon 3 / Contextualisation :  La place des clercs dans la société</vt:lpstr>
      <vt:lpstr>Saint-Denis, une église et une abbaye parmi d’autres….</vt:lpstr>
      <vt:lpstr>Dans toutes les villes  mais aussi tous les villages,  une église</vt:lpstr>
      <vt:lpstr>Pourquoi l’église est-elle  au centre du village ?</vt:lpstr>
      <vt:lpstr>Conduire les fidèles en prêchant</vt:lpstr>
      <vt:lpstr>Diapositive 35</vt:lpstr>
      <vt:lpstr>Diapositive 36</vt:lpstr>
      <vt:lpstr>Diapositive 37</vt:lpstr>
      <vt:lpstr>Diapositive 38</vt:lpstr>
      <vt:lpstr>Et pour le dernier thème…. </vt:lpstr>
      <vt:lpstr>Le 24 juin 1190, le roi Philippe Auguste prend l’oriflamme dans la basilique de Saint-Denis avant son départ pour la troisième croisade -</vt:lpstr>
      <vt:lpstr>L’évaluation (30’)</vt:lpstr>
      <vt:lpstr>1. Se repérer dans le temps</vt:lpstr>
      <vt:lpstr>2. En utilisant ces images, racontez deux épisodes de la vie de Suger.</vt:lpstr>
      <vt:lpstr>3. Décrire une église, identifier son style et préciser sa fonction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PARTIE II L’Occident féodal du XIème au XVème siècle</dc:title>
  <dc:creator>Lilou</dc:creator>
  <cp:lastModifiedBy>Benedicte</cp:lastModifiedBy>
  <cp:revision>30</cp:revision>
  <dcterms:created xsi:type="dcterms:W3CDTF">2010-02-24T14:11:02Z</dcterms:created>
  <dcterms:modified xsi:type="dcterms:W3CDTF">2010-03-12T10:44:49Z</dcterms:modified>
</cp:coreProperties>
</file>