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Cesson –</a:t>
            </a:r>
            <a:br>
              <a:rPr lang="fr-FR" dirty="0" smtClean="0"/>
            </a:br>
            <a:r>
              <a:rPr lang="fr-FR" dirty="0" smtClean="0"/>
              <a:t>Vert Saint Denis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Un contexte d’étalement urbain aux franges de l’agglomération parisienne (77)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7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a) Localisation à l’échelle de l’agglomération parisienne :</a:t>
            </a:r>
            <a:r>
              <a:rPr lang="fr-FR" altLang="fr-FR" sz="3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  <a:t> </a:t>
            </a:r>
            <a:br>
              <a:rPr lang="fr-FR" altLang="fr-FR" sz="3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/>
              </a:rPr>
            </a:br>
            <a:r>
              <a:rPr lang="fr-FR" altLang="fr-FR" sz="28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rPr>
              <a:t>un </a:t>
            </a:r>
            <a:r>
              <a:rPr lang="fr-FR" altLang="fr-FR" sz="2800" b="1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rPr>
              <a:t>contexte de pression urbaine</a:t>
            </a:r>
            <a:r>
              <a:rPr lang="fr-FR" altLang="fr-FR" sz="2800" u="sng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/>
              </a:rPr>
              <a:t/>
            </a:r>
            <a:br>
              <a:rPr lang="fr-FR" altLang="fr-FR" sz="2800" u="sng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/>
              </a:rPr>
            </a:b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8" y="1574336"/>
            <a:ext cx="7231797" cy="5243054"/>
          </a:xfr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643055" y="3754613"/>
            <a:ext cx="3549357" cy="833178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>
                <a:latin typeface="Calibri" panose="020F0502020204030204" pitchFamily="34" charset="0"/>
              </a:rPr>
              <a:t>Zone rurale </a:t>
            </a:r>
            <a:r>
              <a:rPr lang="fr-FR" altLang="fr-FR" sz="2400" b="1" dirty="0" smtClean="0">
                <a:latin typeface="Calibri" panose="020F0502020204030204" pitchFamily="34" charset="0"/>
              </a:rPr>
              <a:t>sous une forte pression urbaine</a:t>
            </a:r>
            <a:endParaRPr lang="fr-FR" altLang="fr-FR" sz="2400" b="1" dirty="0"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36329" y="4763819"/>
            <a:ext cx="935037" cy="431800"/>
          </a:xfrm>
          <a:prstGeom prst="rect">
            <a:avLst/>
          </a:prstGeom>
          <a:noFill/>
          <a:ln w="539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106572" y="4195863"/>
            <a:ext cx="2401277" cy="78385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28270" y="4921725"/>
            <a:ext cx="9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Melun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96240" y="4452481"/>
            <a:ext cx="80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Evry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71366" y="5444197"/>
            <a:ext cx="1893668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Fontainebleau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500463" y="4976439"/>
            <a:ext cx="318673" cy="3113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698098" y="5452047"/>
            <a:ext cx="318673" cy="3113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880376" y="4680564"/>
            <a:ext cx="311905" cy="3113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891975" y="6372665"/>
            <a:ext cx="317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IAURIF, 2014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>
                <a:solidFill>
                  <a:schemeClr val="bg1"/>
                </a:solidFill>
                <a:latin typeface="Calibri" panose="020F0502020204030204" pitchFamily="34" charset="0"/>
              </a:rPr>
              <a:t>b) Localisation à l’échelle locale</a:t>
            </a:r>
            <a:endParaRPr lang="fr-F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192" t="12906" r="885" b="5208"/>
          <a:stretch/>
        </p:blipFill>
        <p:spPr>
          <a:xfrm>
            <a:off x="225083" y="1152983"/>
            <a:ext cx="11085342" cy="5613009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 rot="19509530">
            <a:off x="-530170" y="2352368"/>
            <a:ext cx="532923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b="1" dirty="0">
                <a:latin typeface="Calibri" panose="020F0502020204030204" pitchFamily="34" charset="0"/>
              </a:rPr>
              <a:t>Extrémité de l’agglomération parisienne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6848451" y="4993489"/>
            <a:ext cx="4079631" cy="1646462"/>
          </a:xfrm>
          <a:custGeom>
            <a:avLst/>
            <a:gdLst>
              <a:gd name="connsiteX0" fmla="*/ 0 w 4079631"/>
              <a:gd name="connsiteY0" fmla="*/ 1646462 h 1646462"/>
              <a:gd name="connsiteX1" fmla="*/ 253218 w 4079631"/>
              <a:gd name="connsiteY1" fmla="*/ 591385 h 1646462"/>
              <a:gd name="connsiteX2" fmla="*/ 1111348 w 4079631"/>
              <a:gd name="connsiteY2" fmla="*/ 28677 h 1646462"/>
              <a:gd name="connsiteX3" fmla="*/ 3024554 w 4079631"/>
              <a:gd name="connsiteY3" fmla="*/ 141219 h 1646462"/>
              <a:gd name="connsiteX4" fmla="*/ 4079631 w 4079631"/>
              <a:gd name="connsiteY4" fmla="*/ 647656 h 1646462"/>
              <a:gd name="connsiteX5" fmla="*/ 4079631 w 4079631"/>
              <a:gd name="connsiteY5" fmla="*/ 647656 h 164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9631" h="1646462">
                <a:moveTo>
                  <a:pt x="0" y="1646462"/>
                </a:moveTo>
                <a:cubicBezTo>
                  <a:pt x="33996" y="1253739"/>
                  <a:pt x="67993" y="861016"/>
                  <a:pt x="253218" y="591385"/>
                </a:cubicBezTo>
                <a:cubicBezTo>
                  <a:pt x="438443" y="321754"/>
                  <a:pt x="649459" y="103705"/>
                  <a:pt x="1111348" y="28677"/>
                </a:cubicBezTo>
                <a:cubicBezTo>
                  <a:pt x="1573237" y="-46351"/>
                  <a:pt x="2529840" y="38056"/>
                  <a:pt x="3024554" y="141219"/>
                </a:cubicBezTo>
                <a:cubicBezTo>
                  <a:pt x="3519268" y="244382"/>
                  <a:pt x="4079631" y="647656"/>
                  <a:pt x="4079631" y="647656"/>
                </a:cubicBezTo>
                <a:lnTo>
                  <a:pt x="4079631" y="647656"/>
                </a:lnTo>
              </a:path>
            </a:pathLst>
          </a:cu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43668" y="5669280"/>
            <a:ext cx="196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libri" panose="020F0502020204030204" pitchFamily="34" charset="0"/>
              </a:rPr>
              <a:t>Melun</a:t>
            </a:r>
            <a:endParaRPr lang="fr-FR" sz="3200" b="1" dirty="0">
              <a:latin typeface="Calibri" panose="020F0502020204030204" pitchFamily="34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488788" y="1280160"/>
            <a:ext cx="7765366" cy="4023360"/>
          </a:xfrm>
          <a:custGeom>
            <a:avLst/>
            <a:gdLst>
              <a:gd name="connsiteX0" fmla="*/ 0 w 7765366"/>
              <a:gd name="connsiteY0" fmla="*/ 1688123 h 4023360"/>
              <a:gd name="connsiteX1" fmla="*/ 168812 w 7765366"/>
              <a:gd name="connsiteY1" fmla="*/ 3207434 h 4023360"/>
              <a:gd name="connsiteX2" fmla="*/ 984738 w 7765366"/>
              <a:gd name="connsiteY2" fmla="*/ 4023360 h 4023360"/>
              <a:gd name="connsiteX3" fmla="*/ 3826412 w 7765366"/>
              <a:gd name="connsiteY3" fmla="*/ 3516923 h 4023360"/>
              <a:gd name="connsiteX4" fmla="*/ 4867421 w 7765366"/>
              <a:gd name="connsiteY4" fmla="*/ 2841674 h 4023360"/>
              <a:gd name="connsiteX5" fmla="*/ 6231987 w 7765366"/>
              <a:gd name="connsiteY5" fmla="*/ 3066757 h 4023360"/>
              <a:gd name="connsiteX6" fmla="*/ 7765366 w 7765366"/>
              <a:gd name="connsiteY6" fmla="*/ 3376246 h 4023360"/>
              <a:gd name="connsiteX7" fmla="*/ 7737230 w 7765366"/>
              <a:gd name="connsiteY7" fmla="*/ 28135 h 4023360"/>
              <a:gd name="connsiteX8" fmla="*/ 1786597 w 7765366"/>
              <a:gd name="connsiteY8" fmla="*/ 0 h 4023360"/>
              <a:gd name="connsiteX9" fmla="*/ 0 w 7765366"/>
              <a:gd name="connsiteY9" fmla="*/ 1688123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5366" h="4023360">
                <a:moveTo>
                  <a:pt x="0" y="1688123"/>
                </a:moveTo>
                <a:lnTo>
                  <a:pt x="168812" y="3207434"/>
                </a:lnTo>
                <a:lnTo>
                  <a:pt x="984738" y="4023360"/>
                </a:lnTo>
                <a:lnTo>
                  <a:pt x="3826412" y="3516923"/>
                </a:lnTo>
                <a:lnTo>
                  <a:pt x="4867421" y="2841674"/>
                </a:lnTo>
                <a:lnTo>
                  <a:pt x="6231987" y="3066757"/>
                </a:lnTo>
                <a:lnTo>
                  <a:pt x="7765366" y="3376246"/>
                </a:lnTo>
                <a:lnTo>
                  <a:pt x="7737230" y="28135"/>
                </a:lnTo>
                <a:lnTo>
                  <a:pt x="1786597" y="0"/>
                </a:lnTo>
                <a:lnTo>
                  <a:pt x="0" y="1688123"/>
                </a:ln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88179" y="1503055"/>
            <a:ext cx="208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Savigny le temple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58823" y="4028222"/>
            <a:ext cx="208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Vert-Saint-Denis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76587" y="6148179"/>
            <a:ext cx="208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Le Mée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70233" y="3241990"/>
            <a:ext cx="208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Cesson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39907" y="2158672"/>
            <a:ext cx="562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Perte </a:t>
            </a: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de terres agricoles, notamment par la conversion </a:t>
            </a:r>
            <a:r>
              <a:rPr lang="fr-FR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des espaces agricoles </a:t>
            </a:r>
            <a:r>
              <a:rPr lang="fr-F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vers des sols artificialisés (constructions, infrastructures de transports et d’activités)</a:t>
            </a:r>
          </a:p>
        </p:txBody>
      </p:sp>
    </p:spTree>
    <p:extLst>
      <p:ext uri="{BB962C8B-B14F-4D97-AF65-F5344CB8AC3E}">
        <p14:creationId xmlns:p14="http://schemas.microsoft.com/office/powerpoint/2010/main" val="270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Forme libre 6153"/>
          <p:cNvSpPr/>
          <p:nvPr/>
        </p:nvSpPr>
        <p:spPr>
          <a:xfrm>
            <a:off x="3957851" y="1146412"/>
            <a:ext cx="2374710" cy="1201003"/>
          </a:xfrm>
          <a:custGeom>
            <a:avLst/>
            <a:gdLst>
              <a:gd name="connsiteX0" fmla="*/ 0 w 2374710"/>
              <a:gd name="connsiteY0" fmla="*/ 0 h 1201003"/>
              <a:gd name="connsiteX1" fmla="*/ 13648 w 2374710"/>
              <a:gd name="connsiteY1" fmla="*/ 586854 h 1201003"/>
              <a:gd name="connsiteX2" fmla="*/ 709683 w 2374710"/>
              <a:gd name="connsiteY2" fmla="*/ 614149 h 1201003"/>
              <a:gd name="connsiteX3" fmla="*/ 1132764 w 2374710"/>
              <a:gd name="connsiteY3" fmla="*/ 1091821 h 1201003"/>
              <a:gd name="connsiteX4" fmla="*/ 1760561 w 2374710"/>
              <a:gd name="connsiteY4" fmla="*/ 1201003 h 1201003"/>
              <a:gd name="connsiteX5" fmla="*/ 2374710 w 2374710"/>
              <a:gd name="connsiteY5" fmla="*/ 750627 h 1201003"/>
              <a:gd name="connsiteX6" fmla="*/ 2374710 w 2374710"/>
              <a:gd name="connsiteY6" fmla="*/ 0 h 1201003"/>
              <a:gd name="connsiteX7" fmla="*/ 0 w 2374710"/>
              <a:gd name="connsiteY7" fmla="*/ 0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710" h="1201003">
                <a:moveTo>
                  <a:pt x="0" y="0"/>
                </a:moveTo>
                <a:lnTo>
                  <a:pt x="13648" y="586854"/>
                </a:lnTo>
                <a:lnTo>
                  <a:pt x="709683" y="614149"/>
                </a:lnTo>
                <a:lnTo>
                  <a:pt x="1132764" y="1091821"/>
                </a:lnTo>
                <a:lnTo>
                  <a:pt x="1760561" y="1201003"/>
                </a:lnTo>
                <a:lnTo>
                  <a:pt x="2374710" y="750627"/>
                </a:lnTo>
                <a:lnTo>
                  <a:pt x="2374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151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47935" y="301887"/>
            <a:ext cx="8394541" cy="461682"/>
          </a:xfrm>
        </p:spPr>
        <p:txBody>
          <a:bodyPr/>
          <a:lstStyle/>
          <a:p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c) Aménager : du </a:t>
            </a:r>
            <a:r>
              <a:rPr lang="fr-FR" altLang="fr-FR" sz="2400" dirty="0">
                <a:solidFill>
                  <a:schemeClr val="bg1"/>
                </a:solidFill>
                <a:latin typeface="Calibri" panose="020F0502020204030204" pitchFamily="34" charset="0"/>
              </a:rPr>
              <a:t>« tout 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périurbain</a:t>
            </a:r>
            <a:r>
              <a:rPr lang="fr-FR" altLang="fr-FR" sz="24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fr-FR" alt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» ou pas ?</a:t>
            </a:r>
            <a:r>
              <a:rPr lang="fr-FR" altLang="fr-FR" sz="2400" dirty="0">
                <a:solidFill>
                  <a:schemeClr val="bg1"/>
                </a:solidFill>
              </a:rPr>
              <a:t/>
            </a:r>
            <a:br>
              <a:rPr lang="fr-FR" altLang="fr-FR" sz="2400" dirty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50041" y="861559"/>
            <a:ext cx="388937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u="sng" dirty="0"/>
              <a:t>L’accessibilité des transports, facteur de croissance urbaine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1358694" y="1518909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/>
              <a:t>Ligne SNCF et gare</a:t>
            </a:r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71704" y="1496283"/>
            <a:ext cx="935038" cy="1798638"/>
            <a:chOff x="159" y="890"/>
            <a:chExt cx="589" cy="1133"/>
          </a:xfrm>
        </p:grpSpPr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159" y="890"/>
              <a:ext cx="589" cy="0"/>
            </a:xfrm>
            <a:prstGeom prst="line">
              <a:avLst/>
            </a:prstGeom>
            <a:noFill/>
            <a:ln w="50800">
              <a:solidFill>
                <a:srgbClr val="333333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159" y="1797"/>
              <a:ext cx="544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159" y="1389"/>
              <a:ext cx="567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386" y="1842"/>
              <a:ext cx="91" cy="181"/>
              <a:chOff x="2608" y="754"/>
              <a:chExt cx="91" cy="181"/>
            </a:xfrm>
          </p:grpSpPr>
          <p:sp>
            <p:nvSpPr>
              <p:cNvPr id="17" name="Line 33"/>
              <p:cNvSpPr>
                <a:spLocks noChangeShapeType="1"/>
              </p:cNvSpPr>
              <p:nvPr/>
            </p:nvSpPr>
            <p:spPr bwMode="auto">
              <a:xfrm>
                <a:off x="2608" y="754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" name="Line 34"/>
              <p:cNvSpPr>
                <a:spLocks noChangeShapeType="1"/>
              </p:cNvSpPr>
              <p:nvPr/>
            </p:nvSpPr>
            <p:spPr bwMode="auto">
              <a:xfrm>
                <a:off x="2699" y="754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295" y="935"/>
              <a:ext cx="227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295" y="1434"/>
              <a:ext cx="227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1358693" y="2212301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/>
              <a:t>Ligne RER et gare</a:t>
            </a: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1358692" y="2925942"/>
            <a:ext cx="24479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 smtClean="0"/>
              <a:t>Nationale 6 et Autoroute 5</a:t>
            </a:r>
            <a:endParaRPr lang="fr-FR" altLang="fr-FR" sz="1600" dirty="0"/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104223" y="3406755"/>
            <a:ext cx="331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u="sng" dirty="0"/>
              <a:t>Pôles urbains en croissance</a:t>
            </a:r>
          </a:p>
        </p:txBody>
      </p:sp>
      <p:sp>
        <p:nvSpPr>
          <p:cNvPr id="24" name="Rectangle 38" descr="noir)"/>
          <p:cNvSpPr>
            <a:spLocks noChangeArrowheads="1"/>
          </p:cNvSpPr>
          <p:nvPr/>
        </p:nvSpPr>
        <p:spPr bwMode="auto">
          <a:xfrm>
            <a:off x="212552" y="3841295"/>
            <a:ext cx="576263" cy="360363"/>
          </a:xfrm>
          <a:prstGeom prst="rect">
            <a:avLst/>
          </a:prstGeom>
          <a:solidFill>
            <a:srgbClr val="B01513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967823" y="3811603"/>
            <a:ext cx="3024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/>
              <a:t>Agglomération nouvelle en pleine expansion</a:t>
            </a:r>
          </a:p>
        </p:txBody>
      </p:sp>
      <p:sp>
        <p:nvSpPr>
          <p:cNvPr id="26" name="Freeform 37"/>
          <p:cNvSpPr>
            <a:spLocks/>
          </p:cNvSpPr>
          <p:nvPr/>
        </p:nvSpPr>
        <p:spPr bwMode="auto">
          <a:xfrm>
            <a:off x="212552" y="4456763"/>
            <a:ext cx="576263" cy="360362"/>
          </a:xfrm>
          <a:custGeom>
            <a:avLst/>
            <a:gdLst>
              <a:gd name="T0" fmla="*/ 0 w 2041"/>
              <a:gd name="T1" fmla="*/ 0 h 862"/>
              <a:gd name="T2" fmla="*/ 2041 w 2041"/>
              <a:gd name="T3" fmla="*/ 0 h 862"/>
              <a:gd name="T4" fmla="*/ 2003 w 2041"/>
              <a:gd name="T5" fmla="*/ 255 h 862"/>
              <a:gd name="T6" fmla="*/ 1928 w 2041"/>
              <a:gd name="T7" fmla="*/ 417 h 862"/>
              <a:gd name="T8" fmla="*/ 1804 w 2041"/>
              <a:gd name="T9" fmla="*/ 558 h 862"/>
              <a:gd name="T10" fmla="*/ 1663 w 2041"/>
              <a:gd name="T11" fmla="*/ 673 h 862"/>
              <a:gd name="T12" fmla="*/ 1507 w 2041"/>
              <a:gd name="T13" fmla="*/ 759 h 862"/>
              <a:gd name="T14" fmla="*/ 1248 w 2041"/>
              <a:gd name="T15" fmla="*/ 834 h 862"/>
              <a:gd name="T16" fmla="*/ 1027 w 2041"/>
              <a:gd name="T17" fmla="*/ 862 h 862"/>
              <a:gd name="T18" fmla="*/ 793 w 2041"/>
              <a:gd name="T19" fmla="*/ 834 h 862"/>
              <a:gd name="T20" fmla="*/ 554 w 2041"/>
              <a:gd name="T21" fmla="*/ 778 h 862"/>
              <a:gd name="T22" fmla="*/ 317 w 2041"/>
              <a:gd name="T23" fmla="*/ 672 h 862"/>
              <a:gd name="T24" fmla="*/ 143 w 2041"/>
              <a:gd name="T25" fmla="*/ 526 h 862"/>
              <a:gd name="T26" fmla="*/ 74 w 2041"/>
              <a:gd name="T27" fmla="*/ 384 h 862"/>
              <a:gd name="T28" fmla="*/ 13 w 2041"/>
              <a:gd name="T29" fmla="*/ 223 h 862"/>
              <a:gd name="T30" fmla="*/ 0 w 2041"/>
              <a:gd name="T31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41" h="862">
                <a:moveTo>
                  <a:pt x="0" y="0"/>
                </a:moveTo>
                <a:lnTo>
                  <a:pt x="2041" y="0"/>
                </a:lnTo>
                <a:lnTo>
                  <a:pt x="2003" y="255"/>
                </a:lnTo>
                <a:cubicBezTo>
                  <a:pt x="1983" y="324"/>
                  <a:pt x="1961" y="367"/>
                  <a:pt x="1928" y="417"/>
                </a:cubicBezTo>
                <a:cubicBezTo>
                  <a:pt x="1894" y="467"/>
                  <a:pt x="1848" y="515"/>
                  <a:pt x="1804" y="558"/>
                </a:cubicBezTo>
                <a:cubicBezTo>
                  <a:pt x="1760" y="601"/>
                  <a:pt x="1713" y="640"/>
                  <a:pt x="1663" y="673"/>
                </a:cubicBezTo>
                <a:cubicBezTo>
                  <a:pt x="1613" y="707"/>
                  <a:pt x="1576" y="732"/>
                  <a:pt x="1507" y="759"/>
                </a:cubicBezTo>
                <a:cubicBezTo>
                  <a:pt x="1438" y="786"/>
                  <a:pt x="1328" y="817"/>
                  <a:pt x="1248" y="834"/>
                </a:cubicBezTo>
                <a:lnTo>
                  <a:pt x="1027" y="862"/>
                </a:lnTo>
                <a:cubicBezTo>
                  <a:pt x="951" y="862"/>
                  <a:pt x="872" y="848"/>
                  <a:pt x="793" y="834"/>
                </a:cubicBezTo>
                <a:cubicBezTo>
                  <a:pt x="715" y="820"/>
                  <a:pt x="633" y="805"/>
                  <a:pt x="554" y="778"/>
                </a:cubicBezTo>
                <a:cubicBezTo>
                  <a:pt x="475" y="751"/>
                  <a:pt x="385" y="714"/>
                  <a:pt x="317" y="672"/>
                </a:cubicBezTo>
                <a:cubicBezTo>
                  <a:pt x="249" y="630"/>
                  <a:pt x="183" y="574"/>
                  <a:pt x="143" y="526"/>
                </a:cubicBezTo>
                <a:cubicBezTo>
                  <a:pt x="103" y="478"/>
                  <a:pt x="96" y="434"/>
                  <a:pt x="74" y="384"/>
                </a:cubicBezTo>
                <a:cubicBezTo>
                  <a:pt x="52" y="334"/>
                  <a:pt x="26" y="286"/>
                  <a:pt x="13" y="22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967823" y="4417552"/>
            <a:ext cx="3024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/>
              <a:t>Agglomération ancienne mais néanmoins attractive</a:t>
            </a: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104223" y="5070714"/>
            <a:ext cx="3702394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b="1" u="sng" dirty="0"/>
              <a:t>Une zone rurale vouée à l’urbanisation sauf mesures de protection.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216935" y="5968351"/>
            <a:ext cx="1044575" cy="503238"/>
          </a:xfrm>
          <a:prstGeom prst="rect">
            <a:avLst/>
          </a:prstGeom>
          <a:solidFill>
            <a:srgbClr val="92D050">
              <a:alpha val="55000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30" name="Text Box 54"/>
          <p:cNvSpPr txBox="1">
            <a:spLocks noChangeArrowheads="1"/>
          </p:cNvSpPr>
          <p:nvPr/>
        </p:nvSpPr>
        <p:spPr bwMode="auto">
          <a:xfrm>
            <a:off x="1291672" y="5968351"/>
            <a:ext cx="2376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49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 dirty="0"/>
              <a:t>Zone rurale menacée d’urbanisation</a:t>
            </a:r>
          </a:p>
        </p:txBody>
      </p:sp>
      <p:sp>
        <p:nvSpPr>
          <p:cNvPr id="6147" name="Forme libre 6146"/>
          <p:cNvSpPr/>
          <p:nvPr/>
        </p:nvSpPr>
        <p:spPr>
          <a:xfrm>
            <a:off x="6531429" y="1201783"/>
            <a:ext cx="5199017" cy="1567543"/>
          </a:xfrm>
          <a:custGeom>
            <a:avLst/>
            <a:gdLst>
              <a:gd name="connsiteX0" fmla="*/ 0 w 5199017"/>
              <a:gd name="connsiteY0" fmla="*/ 0 h 1567543"/>
              <a:gd name="connsiteX1" fmla="*/ 1293222 w 5199017"/>
              <a:gd name="connsiteY1" fmla="*/ 836023 h 1567543"/>
              <a:gd name="connsiteX2" fmla="*/ 3056708 w 5199017"/>
              <a:gd name="connsiteY2" fmla="*/ 1436914 h 1567543"/>
              <a:gd name="connsiteX3" fmla="*/ 5199017 w 5199017"/>
              <a:gd name="connsiteY3" fmla="*/ 1567543 h 1567543"/>
              <a:gd name="connsiteX4" fmla="*/ 5199017 w 5199017"/>
              <a:gd name="connsiteY4" fmla="*/ 1567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017" h="1567543">
                <a:moveTo>
                  <a:pt x="0" y="0"/>
                </a:moveTo>
                <a:cubicBezTo>
                  <a:pt x="391885" y="298268"/>
                  <a:pt x="783771" y="596537"/>
                  <a:pt x="1293222" y="836023"/>
                </a:cubicBezTo>
                <a:cubicBezTo>
                  <a:pt x="1802673" y="1075509"/>
                  <a:pt x="2405742" y="1314994"/>
                  <a:pt x="3056708" y="1436914"/>
                </a:cubicBezTo>
                <a:cubicBezTo>
                  <a:pt x="3707674" y="1558834"/>
                  <a:pt x="5199017" y="1567543"/>
                  <a:pt x="5199017" y="1567543"/>
                </a:cubicBezTo>
                <a:lnTo>
                  <a:pt x="5199017" y="1567543"/>
                </a:lnTo>
              </a:path>
            </a:pathLst>
          </a:cu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8" name="Forme libre 6147"/>
          <p:cNvSpPr/>
          <p:nvPr/>
        </p:nvSpPr>
        <p:spPr>
          <a:xfrm>
            <a:off x="5799909" y="1267097"/>
            <a:ext cx="2495005" cy="5329646"/>
          </a:xfrm>
          <a:custGeom>
            <a:avLst/>
            <a:gdLst>
              <a:gd name="connsiteX0" fmla="*/ 0 w 2495005"/>
              <a:gd name="connsiteY0" fmla="*/ 0 h 5329646"/>
              <a:gd name="connsiteX1" fmla="*/ 509451 w 2495005"/>
              <a:gd name="connsiteY1" fmla="*/ 2050869 h 5329646"/>
              <a:gd name="connsiteX2" fmla="*/ 796834 w 2495005"/>
              <a:gd name="connsiteY2" fmla="*/ 3304903 h 5329646"/>
              <a:gd name="connsiteX3" fmla="*/ 1528354 w 2495005"/>
              <a:gd name="connsiteY3" fmla="*/ 4376057 h 5329646"/>
              <a:gd name="connsiteX4" fmla="*/ 2495005 w 2495005"/>
              <a:gd name="connsiteY4" fmla="*/ 5329646 h 532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005" h="5329646">
                <a:moveTo>
                  <a:pt x="0" y="0"/>
                </a:moveTo>
                <a:cubicBezTo>
                  <a:pt x="188322" y="750026"/>
                  <a:pt x="376645" y="1500052"/>
                  <a:pt x="509451" y="2050869"/>
                </a:cubicBezTo>
                <a:cubicBezTo>
                  <a:pt x="642257" y="2601686"/>
                  <a:pt x="627017" y="2917372"/>
                  <a:pt x="796834" y="3304903"/>
                </a:cubicBezTo>
                <a:cubicBezTo>
                  <a:pt x="966651" y="3692434"/>
                  <a:pt x="1245326" y="4038600"/>
                  <a:pt x="1528354" y="4376057"/>
                </a:cubicBezTo>
                <a:cubicBezTo>
                  <a:pt x="1811382" y="4713514"/>
                  <a:pt x="2153193" y="5021580"/>
                  <a:pt x="2495005" y="5329646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9" name="Rectangle 6148"/>
          <p:cNvSpPr/>
          <p:nvPr/>
        </p:nvSpPr>
        <p:spPr>
          <a:xfrm>
            <a:off x="6397037" y="4001181"/>
            <a:ext cx="482185" cy="6818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53" name="Connecteur droit avec flèche 6152"/>
          <p:cNvCxnSpPr/>
          <p:nvPr/>
        </p:nvCxnSpPr>
        <p:spPr>
          <a:xfrm>
            <a:off x="8188657" y="1201783"/>
            <a:ext cx="1173707" cy="4107196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Forme libre 6154"/>
          <p:cNvSpPr/>
          <p:nvPr/>
        </p:nvSpPr>
        <p:spPr>
          <a:xfrm>
            <a:off x="8065827" y="4995081"/>
            <a:ext cx="2975212" cy="1528549"/>
          </a:xfrm>
          <a:custGeom>
            <a:avLst/>
            <a:gdLst>
              <a:gd name="connsiteX0" fmla="*/ 0 w 2975212"/>
              <a:gd name="connsiteY0" fmla="*/ 1528549 h 1528549"/>
              <a:gd name="connsiteX1" fmla="*/ 54591 w 2975212"/>
              <a:gd name="connsiteY1" fmla="*/ 887104 h 1528549"/>
              <a:gd name="connsiteX2" fmla="*/ 573206 w 2975212"/>
              <a:gd name="connsiteY2" fmla="*/ 1037229 h 1528549"/>
              <a:gd name="connsiteX3" fmla="*/ 750627 w 2975212"/>
              <a:gd name="connsiteY3" fmla="*/ 682388 h 1528549"/>
              <a:gd name="connsiteX4" fmla="*/ 368489 w 2975212"/>
              <a:gd name="connsiteY4" fmla="*/ 504967 h 1528549"/>
              <a:gd name="connsiteX5" fmla="*/ 941695 w 2975212"/>
              <a:gd name="connsiteY5" fmla="*/ 0 h 1528549"/>
              <a:gd name="connsiteX6" fmla="*/ 1173707 w 2975212"/>
              <a:gd name="connsiteY6" fmla="*/ 464023 h 1528549"/>
              <a:gd name="connsiteX7" fmla="*/ 2210937 w 2975212"/>
              <a:gd name="connsiteY7" fmla="*/ 436728 h 1528549"/>
              <a:gd name="connsiteX8" fmla="*/ 2606722 w 2975212"/>
              <a:gd name="connsiteY8" fmla="*/ 177420 h 1528549"/>
              <a:gd name="connsiteX9" fmla="*/ 2975212 w 2975212"/>
              <a:gd name="connsiteY9" fmla="*/ 627797 h 1528549"/>
              <a:gd name="connsiteX10" fmla="*/ 2879677 w 2975212"/>
              <a:gd name="connsiteY10" fmla="*/ 859809 h 1528549"/>
              <a:gd name="connsiteX11" fmla="*/ 2879677 w 2975212"/>
              <a:gd name="connsiteY11" fmla="*/ 1514901 h 1528549"/>
              <a:gd name="connsiteX12" fmla="*/ 0 w 2975212"/>
              <a:gd name="connsiteY12" fmla="*/ 1528549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5212" h="1528549">
                <a:moveTo>
                  <a:pt x="0" y="1528549"/>
                </a:moveTo>
                <a:lnTo>
                  <a:pt x="54591" y="887104"/>
                </a:lnTo>
                <a:lnTo>
                  <a:pt x="573206" y="1037229"/>
                </a:lnTo>
                <a:lnTo>
                  <a:pt x="750627" y="682388"/>
                </a:lnTo>
                <a:lnTo>
                  <a:pt x="368489" y="504967"/>
                </a:lnTo>
                <a:lnTo>
                  <a:pt x="941695" y="0"/>
                </a:lnTo>
                <a:lnTo>
                  <a:pt x="1173707" y="464023"/>
                </a:lnTo>
                <a:lnTo>
                  <a:pt x="2210937" y="436728"/>
                </a:lnTo>
                <a:lnTo>
                  <a:pt x="2606722" y="177420"/>
                </a:lnTo>
                <a:lnTo>
                  <a:pt x="2975212" y="627797"/>
                </a:lnTo>
                <a:lnTo>
                  <a:pt x="2879677" y="859809"/>
                </a:lnTo>
                <a:lnTo>
                  <a:pt x="2879677" y="1514901"/>
                </a:lnTo>
                <a:lnTo>
                  <a:pt x="0" y="152854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151" name="Connecteur droit avec flèche 6150"/>
          <p:cNvCxnSpPr/>
          <p:nvPr/>
        </p:nvCxnSpPr>
        <p:spPr>
          <a:xfrm>
            <a:off x="5964072" y="1238593"/>
            <a:ext cx="3166865" cy="4244871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rme libre 43"/>
          <p:cNvSpPr/>
          <p:nvPr/>
        </p:nvSpPr>
        <p:spPr>
          <a:xfrm>
            <a:off x="5024680" y="1129120"/>
            <a:ext cx="6807071" cy="4884608"/>
          </a:xfrm>
          <a:custGeom>
            <a:avLst/>
            <a:gdLst>
              <a:gd name="connsiteX0" fmla="*/ 0 w 7765366"/>
              <a:gd name="connsiteY0" fmla="*/ 1688123 h 4023360"/>
              <a:gd name="connsiteX1" fmla="*/ 168812 w 7765366"/>
              <a:gd name="connsiteY1" fmla="*/ 3207434 h 4023360"/>
              <a:gd name="connsiteX2" fmla="*/ 984738 w 7765366"/>
              <a:gd name="connsiteY2" fmla="*/ 4023360 h 4023360"/>
              <a:gd name="connsiteX3" fmla="*/ 3826412 w 7765366"/>
              <a:gd name="connsiteY3" fmla="*/ 3516923 h 4023360"/>
              <a:gd name="connsiteX4" fmla="*/ 4867421 w 7765366"/>
              <a:gd name="connsiteY4" fmla="*/ 2841674 h 4023360"/>
              <a:gd name="connsiteX5" fmla="*/ 6231987 w 7765366"/>
              <a:gd name="connsiteY5" fmla="*/ 3066757 h 4023360"/>
              <a:gd name="connsiteX6" fmla="*/ 7765366 w 7765366"/>
              <a:gd name="connsiteY6" fmla="*/ 3376246 h 4023360"/>
              <a:gd name="connsiteX7" fmla="*/ 7737230 w 7765366"/>
              <a:gd name="connsiteY7" fmla="*/ 28135 h 4023360"/>
              <a:gd name="connsiteX8" fmla="*/ 1786597 w 7765366"/>
              <a:gd name="connsiteY8" fmla="*/ 0 h 4023360"/>
              <a:gd name="connsiteX9" fmla="*/ 0 w 7765366"/>
              <a:gd name="connsiteY9" fmla="*/ 1688123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5366" h="4023360">
                <a:moveTo>
                  <a:pt x="0" y="1688123"/>
                </a:moveTo>
                <a:lnTo>
                  <a:pt x="168812" y="3207434"/>
                </a:lnTo>
                <a:lnTo>
                  <a:pt x="984738" y="4023360"/>
                </a:lnTo>
                <a:lnTo>
                  <a:pt x="3826412" y="3516923"/>
                </a:lnTo>
                <a:lnTo>
                  <a:pt x="4867421" y="2841674"/>
                </a:lnTo>
                <a:lnTo>
                  <a:pt x="6231987" y="3066757"/>
                </a:lnTo>
                <a:lnTo>
                  <a:pt x="7765366" y="3376246"/>
                </a:lnTo>
                <a:lnTo>
                  <a:pt x="7737230" y="28135"/>
                </a:lnTo>
                <a:lnTo>
                  <a:pt x="1786597" y="0"/>
                </a:lnTo>
                <a:lnTo>
                  <a:pt x="0" y="1688123"/>
                </a:ln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56" name="ZoneTexte 6155"/>
          <p:cNvSpPr txBox="1"/>
          <p:nvPr/>
        </p:nvSpPr>
        <p:spPr>
          <a:xfrm>
            <a:off x="9091639" y="5644396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Melun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138285" y="1355480"/>
            <a:ext cx="208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Savigny le temple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583093" y="3657428"/>
            <a:ext cx="1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Cesson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892286" y="3944384"/>
            <a:ext cx="208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Vert-Saint-Denis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6157" name="Rectangle 6156"/>
          <p:cNvSpPr/>
          <p:nvPr/>
        </p:nvSpPr>
        <p:spPr>
          <a:xfrm>
            <a:off x="3939417" y="1050878"/>
            <a:ext cx="7952241" cy="55458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6509515" y="1174959"/>
            <a:ext cx="5220931" cy="1976293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374413" y="2729223"/>
            <a:ext cx="14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anose="020F0502020204030204" pitchFamily="34" charset="0"/>
              </a:rPr>
              <a:t>Nandy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6161" name="Rectangle 6160"/>
          <p:cNvSpPr/>
          <p:nvPr/>
        </p:nvSpPr>
        <p:spPr>
          <a:xfrm>
            <a:off x="7601803" y="5745707"/>
            <a:ext cx="464024" cy="72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62" name="ZoneTexte 6161"/>
          <p:cNvSpPr txBox="1"/>
          <p:nvPr/>
        </p:nvSpPr>
        <p:spPr>
          <a:xfrm>
            <a:off x="6531429" y="5968351"/>
            <a:ext cx="107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Mée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5719784" y="1736148"/>
            <a:ext cx="464024" cy="72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63" name="Forme libre 6162"/>
          <p:cNvSpPr/>
          <p:nvPr/>
        </p:nvSpPr>
        <p:spPr>
          <a:xfrm>
            <a:off x="4039737" y="3480179"/>
            <a:ext cx="777933" cy="2347415"/>
          </a:xfrm>
          <a:custGeom>
            <a:avLst/>
            <a:gdLst>
              <a:gd name="connsiteX0" fmla="*/ 13648 w 777933"/>
              <a:gd name="connsiteY0" fmla="*/ 0 h 2347415"/>
              <a:gd name="connsiteX1" fmla="*/ 777923 w 777933"/>
              <a:gd name="connsiteY1" fmla="*/ 846161 h 2347415"/>
              <a:gd name="connsiteX2" fmla="*/ 0 w 777933"/>
              <a:gd name="connsiteY2" fmla="*/ 2347415 h 2347415"/>
              <a:gd name="connsiteX3" fmla="*/ 0 w 777933"/>
              <a:gd name="connsiteY3" fmla="*/ 2347415 h 234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33" h="2347415">
                <a:moveTo>
                  <a:pt x="13648" y="0"/>
                </a:moveTo>
                <a:cubicBezTo>
                  <a:pt x="396923" y="227462"/>
                  <a:pt x="780198" y="454925"/>
                  <a:pt x="777923" y="846161"/>
                </a:cubicBezTo>
                <a:cubicBezTo>
                  <a:pt x="775648" y="1237397"/>
                  <a:pt x="0" y="2347415"/>
                  <a:pt x="0" y="2347415"/>
                </a:cubicBezTo>
                <a:lnTo>
                  <a:pt x="0" y="2347415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1484</TotalTime>
  <Words>144</Words>
  <Application>Microsoft Office PowerPoint</Application>
  <PresentationFormat>Grand écran</PresentationFormat>
  <Paragraphs>32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Cesson – Vert Saint Denis</vt:lpstr>
      <vt:lpstr>a) Localisation à l’échelle de l’agglomération parisienne :  un contexte de pression urbaine </vt:lpstr>
      <vt:lpstr>b) Localisation à l’échelle locale</vt:lpstr>
      <vt:lpstr>c) Aménager : du « tout périurbain » ou pas ? </vt:lpstr>
    </vt:vector>
  </TitlesOfParts>
  <Company>CRIF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Cesson – Vert Saint Denis</dc:title>
  <dc:creator>Maintenance</dc:creator>
  <cp:lastModifiedBy>Maintenance</cp:lastModifiedBy>
  <cp:revision>18</cp:revision>
  <dcterms:created xsi:type="dcterms:W3CDTF">2018-06-11T07:50:05Z</dcterms:created>
  <dcterms:modified xsi:type="dcterms:W3CDTF">2018-06-12T08:34:11Z</dcterms:modified>
</cp:coreProperties>
</file>