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7"/>
  </p:notesMasterIdLst>
  <p:sldIdLst>
    <p:sldId id="256" r:id="rId2"/>
    <p:sldId id="257" r:id="rId3"/>
    <p:sldId id="271" r:id="rId4"/>
    <p:sldId id="266" r:id="rId5"/>
    <p:sldId id="491" r:id="rId6"/>
    <p:sldId id="323" r:id="rId7"/>
    <p:sldId id="325" r:id="rId8"/>
    <p:sldId id="299" r:id="rId9"/>
    <p:sldId id="265" r:id="rId10"/>
    <p:sldId id="384" r:id="rId11"/>
    <p:sldId id="406" r:id="rId12"/>
    <p:sldId id="356" r:id="rId13"/>
    <p:sldId id="452" r:id="rId14"/>
    <p:sldId id="433" r:id="rId15"/>
    <p:sldId id="432" r:id="rId16"/>
    <p:sldId id="431" r:id="rId17"/>
    <p:sldId id="475" r:id="rId18"/>
    <p:sldId id="493" r:id="rId19"/>
    <p:sldId id="490" r:id="rId20"/>
    <p:sldId id="496" r:id="rId21"/>
    <p:sldId id="459" r:id="rId22"/>
    <p:sldId id="383" r:id="rId23"/>
    <p:sldId id="472" r:id="rId24"/>
    <p:sldId id="442" r:id="rId25"/>
    <p:sldId id="492" r:id="rId26"/>
    <p:sldId id="298" r:id="rId27"/>
    <p:sldId id="485" r:id="rId28"/>
    <p:sldId id="468" r:id="rId29"/>
    <p:sldId id="489" r:id="rId30"/>
    <p:sldId id="258" r:id="rId31"/>
    <p:sldId id="403" r:id="rId32"/>
    <p:sldId id="499" r:id="rId33"/>
    <p:sldId id="272" r:id="rId34"/>
    <p:sldId id="259" r:id="rId35"/>
    <p:sldId id="495" r:id="rId36"/>
    <p:sldId id="494" r:id="rId37"/>
    <p:sldId id="497" r:id="rId38"/>
    <p:sldId id="502" r:id="rId39"/>
    <p:sldId id="500" r:id="rId40"/>
    <p:sldId id="501" r:id="rId41"/>
    <p:sldId id="365" r:id="rId42"/>
    <p:sldId id="366" r:id="rId43"/>
    <p:sldId id="404" r:id="rId44"/>
    <p:sldId id="488" r:id="rId45"/>
    <p:sldId id="328"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66"/>
    <a:srgbClr val="F113C1"/>
    <a:srgbClr val="00B050"/>
    <a:srgbClr val="000000"/>
    <a:srgbClr val="00B0F0"/>
    <a:srgbClr val="83D3FF"/>
    <a:srgbClr val="313AEF"/>
    <a:srgbClr val="99663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79160" autoAdjust="0"/>
  </p:normalViewPr>
  <p:slideViewPr>
    <p:cSldViewPr>
      <p:cViewPr varScale="1">
        <p:scale>
          <a:sx n="61" d="100"/>
          <a:sy n="61" d="100"/>
        </p:scale>
        <p:origin x="-8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BCF2C-5B4B-43AE-8C6B-4DBDC35B739C}" type="datetimeFigureOut">
              <a:rPr lang="fr-FR" smtClean="0"/>
              <a:pPr/>
              <a:t>02/05/2010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B3E74-2858-4174-9B97-02071F5DED1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28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29</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32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33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35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37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39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40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élèves complètent ce qui figure en rouge</a:t>
            </a:r>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44</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Autre possibilité de schéma final plus conceptuel et mettant l’accent sur l’importance des choix politiques.</a:t>
            </a:r>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45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17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18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19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20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21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BB3E74-2858-4174-9B97-02071F5DED15}" type="slidenum">
              <a:rPr lang="fr-FR" smtClean="0"/>
              <a:pPr/>
              <a:t>24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9F3822-B619-4430-814D-19CEF2F972B9}" type="datetimeFigureOut">
              <a:rPr lang="fr-FR" smtClean="0"/>
              <a:pPr/>
              <a:t>02/05/2010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CA5BAE3-8CBD-48E7-B1B9-D75524E0BD9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F3822-B619-4430-814D-19CEF2F972B9}" type="datetimeFigureOut">
              <a:rPr lang="fr-FR" smtClean="0"/>
              <a:pPr/>
              <a:t>02/05/2010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5BAE3-8CBD-48E7-B1B9-D75524E0BD9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itb.com/infos/economi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enat.f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gif"/><Relationship Id="rId5" Type="http://schemas.openxmlformats.org/officeDocument/2006/relationships/image" Target="../media/image50.jpeg"/><Relationship Id="rId4" Type="http://schemas.openxmlformats.org/officeDocument/2006/relationships/image" Target="../media/image33.jpeg"/><Relationship Id="rId9"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descr="thons-en-cage.jpg"/>
          <p:cNvPicPr>
            <a:picLocks noChangeAspect="1"/>
          </p:cNvPicPr>
          <p:nvPr/>
        </p:nvPicPr>
        <p:blipFill>
          <a:blip r:embed="rId2" cstate="print"/>
          <a:stretch>
            <a:fillRect/>
          </a:stretch>
        </p:blipFill>
        <p:spPr>
          <a:xfrm>
            <a:off x="0" y="0"/>
            <a:ext cx="9644066" cy="6858000"/>
          </a:xfrm>
          <a:prstGeom prst="rect">
            <a:avLst/>
          </a:prstGeom>
          <a:solidFill>
            <a:schemeClr val="accent2"/>
          </a:solidFill>
        </p:spPr>
      </p:pic>
      <p:sp>
        <p:nvSpPr>
          <p:cNvPr id="5" name="ZoneTexte 4"/>
          <p:cNvSpPr txBox="1"/>
          <p:nvPr/>
        </p:nvSpPr>
        <p:spPr>
          <a:xfrm>
            <a:off x="0" y="928670"/>
            <a:ext cx="9144000" cy="4524315"/>
          </a:xfrm>
          <a:prstGeom prst="rect">
            <a:avLst/>
          </a:prstGeom>
          <a:noFill/>
        </p:spPr>
        <p:txBody>
          <a:bodyPr wrap="square" rtlCol="0">
            <a:spAutoFit/>
          </a:bodyPr>
          <a:lstStyle/>
          <a:p>
            <a:pPr algn="ctr"/>
            <a:r>
              <a:rPr lang="fr-FR" sz="6600" b="1" dirty="0" smtClean="0">
                <a:solidFill>
                  <a:schemeClr val="bg1"/>
                </a:solidFill>
              </a:rPr>
              <a:t>  </a:t>
            </a:r>
            <a:r>
              <a:rPr lang="fr-FR" sz="7200" b="1" dirty="0" smtClean="0">
                <a:solidFill>
                  <a:schemeClr val="bg1"/>
                </a:solidFill>
                <a:effectLst>
                  <a:outerShdw blurRad="38100" dist="38100" dir="2700000" algn="tl">
                    <a:srgbClr val="000000">
                      <a:alpha val="43137"/>
                    </a:srgbClr>
                  </a:outerShdw>
                </a:effectLst>
              </a:rPr>
              <a:t>GERER LES OCEANS   ET</a:t>
            </a:r>
          </a:p>
          <a:p>
            <a:pPr algn="ctr"/>
            <a:r>
              <a:rPr lang="fr-FR" sz="7200" b="1" dirty="0" smtClean="0">
                <a:solidFill>
                  <a:schemeClr val="bg1"/>
                </a:solidFill>
                <a:effectLst>
                  <a:outerShdw blurRad="38100" dist="38100" dir="2700000" algn="tl">
                    <a:srgbClr val="000000">
                      <a:alpha val="43137"/>
                    </a:srgbClr>
                  </a:outerShdw>
                </a:effectLst>
              </a:rPr>
              <a:t> LEURS                  RESSOURCES</a:t>
            </a:r>
            <a:endParaRPr lang="fr-FR" sz="7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MONDE OCEANIQUE DIVISE EN ZONES DE PECHE</a:t>
            </a:r>
            <a:endParaRPr lang="fr-FR" dirty="0"/>
          </a:p>
        </p:txBody>
      </p:sp>
      <p:pic>
        <p:nvPicPr>
          <p:cNvPr id="4" name="Espace réservé du contenu 3" descr="un monde oceanique.png"/>
          <p:cNvPicPr>
            <a:picLocks noGrp="1" noChangeAspect="1"/>
          </p:cNvPicPr>
          <p:nvPr>
            <p:ph idx="1"/>
          </p:nvPr>
        </p:nvPicPr>
        <p:blipFill>
          <a:blip r:embed="rId2" cstate="print"/>
          <a:stretch>
            <a:fillRect/>
          </a:stretch>
        </p:blipFill>
        <p:spPr>
          <a:xfrm>
            <a:off x="1024380" y="1658419"/>
            <a:ext cx="7095239" cy="440952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a:bodyPr>
          <a:lstStyle/>
          <a:p>
            <a:r>
              <a:rPr lang="fr-FR" dirty="0" smtClean="0"/>
              <a:t>Embarquement immédiat!</a:t>
            </a:r>
            <a:endParaRPr lang="fr-FR" dirty="0"/>
          </a:p>
        </p:txBody>
      </p:sp>
      <p:pic>
        <p:nvPicPr>
          <p:cNvPr id="6" name="Espace réservé du contenu 5" descr="BATEAUX PECHE.jpg"/>
          <p:cNvPicPr>
            <a:picLocks noGrp="1" noChangeAspect="1"/>
          </p:cNvPicPr>
          <p:nvPr>
            <p:ph idx="1"/>
          </p:nvPr>
        </p:nvPicPr>
        <p:blipFill>
          <a:blip r:embed="rId2" cstate="print"/>
          <a:stretch>
            <a:fillRect/>
          </a:stretch>
        </p:blipFill>
        <p:spPr>
          <a:xfrm>
            <a:off x="2500298" y="1000108"/>
            <a:ext cx="4143404" cy="2786082"/>
          </a:xfrm>
        </p:spPr>
      </p:pic>
      <p:sp>
        <p:nvSpPr>
          <p:cNvPr id="4" name="ZoneTexte 3"/>
          <p:cNvSpPr txBox="1"/>
          <p:nvPr/>
        </p:nvSpPr>
        <p:spPr>
          <a:xfrm>
            <a:off x="714348" y="3857628"/>
            <a:ext cx="8429652" cy="830997"/>
          </a:xfrm>
          <a:prstGeom prst="rect">
            <a:avLst/>
          </a:prstGeom>
          <a:noFill/>
        </p:spPr>
        <p:txBody>
          <a:bodyPr wrap="square" rtlCol="0">
            <a:spAutoFit/>
          </a:bodyPr>
          <a:lstStyle/>
          <a:p>
            <a:r>
              <a:rPr lang="fr-FR" sz="4800" b="1" dirty="0" smtClean="0">
                <a:effectLst>
                  <a:outerShdw blurRad="38100" dist="38100" dir="2700000" algn="tl">
                    <a:srgbClr val="000000">
                      <a:alpha val="43137"/>
                    </a:srgbClr>
                  </a:outerShdw>
                </a:effectLst>
              </a:rPr>
              <a:t>MISE EN ACTIVITE DES ELEVES</a:t>
            </a:r>
            <a:endParaRPr lang="fr-FR" sz="4800" b="1" dirty="0">
              <a:effectLst>
                <a:outerShdw blurRad="38100" dist="38100" dir="2700000" algn="tl">
                  <a:srgbClr val="000000">
                    <a:alpha val="43137"/>
                  </a:srgbClr>
                </a:outerShdw>
              </a:effectLst>
            </a:endParaRPr>
          </a:p>
        </p:txBody>
      </p:sp>
      <p:sp>
        <p:nvSpPr>
          <p:cNvPr id="5" name="ZoneTexte 4"/>
          <p:cNvSpPr txBox="1"/>
          <p:nvPr/>
        </p:nvSpPr>
        <p:spPr>
          <a:xfrm>
            <a:off x="785786" y="5143512"/>
            <a:ext cx="7215238" cy="923330"/>
          </a:xfrm>
          <a:prstGeom prst="rect">
            <a:avLst/>
          </a:prstGeom>
          <a:noFill/>
        </p:spPr>
        <p:txBody>
          <a:bodyPr wrap="square" rtlCol="0">
            <a:spAutoFit/>
          </a:bodyPr>
          <a:lstStyle/>
          <a:p>
            <a:r>
              <a:rPr lang="fr-FR" b="1" dirty="0" smtClean="0"/>
              <a:t>UNE PROBLEMATIQUE QUI SE</a:t>
            </a:r>
          </a:p>
          <a:p>
            <a:r>
              <a:rPr lang="fr-FR" b="1" dirty="0" smtClean="0"/>
              <a:t> POSE AUTOUR DE LA MOBILISATION   </a:t>
            </a:r>
          </a:p>
          <a:p>
            <a:r>
              <a:rPr lang="fr-FR" b="1" dirty="0" smtClean="0"/>
              <a:t> DES ETATS POUR UN PETIT POISSON BLEU</a:t>
            </a:r>
            <a:endParaRPr lang="fr-FR" b="1" dirty="0"/>
          </a:p>
        </p:txBody>
      </p:sp>
      <p:pic>
        <p:nvPicPr>
          <p:cNvPr id="7" name="Image 6" descr="ANCHOIS ANCHOIS.jpg"/>
          <p:cNvPicPr>
            <a:picLocks noChangeAspect="1"/>
          </p:cNvPicPr>
          <p:nvPr/>
        </p:nvPicPr>
        <p:blipFill>
          <a:blip r:embed="rId3" cstate="print"/>
          <a:stretch>
            <a:fillRect/>
          </a:stretch>
        </p:blipFill>
        <p:spPr>
          <a:xfrm>
            <a:off x="5286380" y="4643446"/>
            <a:ext cx="2990848" cy="19242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57232"/>
            <a:ext cx="8229600" cy="1000132"/>
          </a:xfrm>
        </p:spPr>
        <p:txBody>
          <a:bodyPr>
            <a:normAutofit fontScale="90000"/>
          </a:bodyPr>
          <a:lstStyle/>
          <a:p>
            <a:r>
              <a:rPr lang="fr-FR" dirty="0" smtClean="0">
                <a:effectLst>
                  <a:outerShdw blurRad="38100" dist="38100" dir="2700000" algn="tl">
                    <a:srgbClr val="000000">
                      <a:alpha val="43137"/>
                    </a:srgbClr>
                  </a:outerShdw>
                </a:effectLst>
              </a:rPr>
              <a:t>Consignes pour l’étude de cas démarche (à expliquer aux élèves)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142976" y="2143116"/>
            <a:ext cx="7543824" cy="3983047"/>
          </a:xfrm>
        </p:spPr>
        <p:txBody>
          <a:bodyPr>
            <a:normAutofit fontScale="85000" lnSpcReduction="10000"/>
          </a:bodyPr>
          <a:lstStyle/>
          <a:p>
            <a:r>
              <a:rPr lang="fr-FR" dirty="0" smtClean="0"/>
              <a:t>Travail en  groupes.</a:t>
            </a:r>
          </a:p>
          <a:p>
            <a:r>
              <a:rPr lang="fr-FR" dirty="0" smtClean="0"/>
              <a:t>5 à 6 textes  de natures différentes(articles de journaux, rapports, articles spécialisés…). Un ou deux textes par groupe au choix du professeur.</a:t>
            </a:r>
          </a:p>
          <a:p>
            <a:r>
              <a:rPr lang="fr-FR" dirty="0" smtClean="0"/>
              <a:t>Les élèves lisent les documents et répondent aux questions</a:t>
            </a:r>
          </a:p>
          <a:p>
            <a:r>
              <a:rPr lang="fr-FR" dirty="0" smtClean="0"/>
              <a:t>Mise en commun: réflexion et synthèse (décrire les enjeux et les acteurs d’un conflit lié à la pêche)&lt;&gt;Schéma (diapositive</a:t>
            </a:r>
          </a:p>
        </p:txBody>
      </p:sp>
      <p:sp>
        <p:nvSpPr>
          <p:cNvPr id="4" name="ZoneTexte 3"/>
          <p:cNvSpPr txBox="1"/>
          <p:nvPr/>
        </p:nvSpPr>
        <p:spPr>
          <a:xfrm>
            <a:off x="2357422" y="285728"/>
            <a:ext cx="6786578" cy="369332"/>
          </a:xfrm>
          <a:prstGeom prst="rect">
            <a:avLst/>
          </a:prstGeom>
          <a:noFill/>
        </p:spPr>
        <p:txBody>
          <a:bodyPr wrap="square" rtlCol="0">
            <a:spAutoFit/>
          </a:bodyPr>
          <a:lstStyle/>
          <a:p>
            <a:r>
              <a:rPr lang="fr-FR" b="1" dirty="0" smtClean="0"/>
              <a:t>DISTRIBUTION DU DOSSIER DOCUMENTAIRE</a:t>
            </a:r>
            <a:endParaRPr lang="fr-F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85794"/>
            <a:ext cx="3429024" cy="1214446"/>
          </a:xfrm>
        </p:spPr>
        <p:txBody>
          <a:bodyPr>
            <a:noAutofit/>
          </a:bodyPr>
          <a:lstStyle/>
          <a:p>
            <a:r>
              <a:rPr lang="fr-FR" sz="2400" dirty="0" smtClean="0"/>
              <a:t>La réouverture de la pêche à l’anchois redonne espoir</a:t>
            </a:r>
            <a:endParaRPr lang="fr-FR" sz="2400" dirty="0"/>
          </a:p>
        </p:txBody>
      </p:sp>
      <p:sp>
        <p:nvSpPr>
          <p:cNvPr id="3" name="Espace réservé du contenu 2"/>
          <p:cNvSpPr>
            <a:spLocks noGrp="1"/>
          </p:cNvSpPr>
          <p:nvPr>
            <p:ph idx="1"/>
          </p:nvPr>
        </p:nvSpPr>
        <p:spPr>
          <a:xfrm>
            <a:off x="0" y="2071678"/>
            <a:ext cx="4000496" cy="5000660"/>
          </a:xfrm>
        </p:spPr>
        <p:txBody>
          <a:bodyPr>
            <a:normAutofit fontScale="92500"/>
          </a:bodyPr>
          <a:lstStyle/>
          <a:p>
            <a:pPr>
              <a:buNone/>
            </a:pPr>
            <a:r>
              <a:rPr lang="fr-FR" sz="1600" dirty="0" smtClean="0"/>
              <a:t>          Au port de Saint-Jean-de-Luz-Ciboure, on accueille la nouvelle avec prudence, Mardi, les ministres européens de la Pêche ont décidé de rouvrir la pêche à l’anchois en 2010, sa capture étant fermée depuis 2005.</a:t>
            </a:r>
          </a:p>
          <a:p>
            <a:pPr>
              <a:buNone/>
            </a:pPr>
            <a:r>
              <a:rPr lang="fr-FR" sz="1600" dirty="0" smtClean="0"/>
              <a:t>          Les gouvernements français et espagnols ont décidé de se partager la pêche de 7000 tonnes d’anchois l’an prochain dans le golfe de Gascogne. « Il s’agit d’une ouverture négociée à la demande de l’Espagne(…) ».</a:t>
            </a:r>
          </a:p>
          <a:p>
            <a:pPr>
              <a:buNone/>
            </a:pPr>
            <a:r>
              <a:rPr lang="fr-FR" sz="1600" dirty="0" smtClean="0"/>
              <a:t>          Un sentiment mitigé du côté français car le partage ne sera pas équitable, en vertu des accords de Bilbao(80 % pour l’Espagne, 20 % pour la France).La France bénéficiera de 1600 tonnes à répartir entre les différents producteurs du golfe de Gascogne.</a:t>
            </a:r>
          </a:p>
          <a:p>
            <a:pPr>
              <a:buNone/>
            </a:pPr>
            <a:r>
              <a:rPr lang="fr-FR" sz="1600" dirty="0" smtClean="0"/>
              <a:t>                                                                                                                Source: Sud Ouest,                                                                                               Vendredi 18 décembre 2009</a:t>
            </a:r>
          </a:p>
          <a:p>
            <a:pPr>
              <a:buNone/>
            </a:pPr>
            <a:r>
              <a:rPr lang="fr-FR" sz="1600" dirty="0" smtClean="0"/>
              <a:t>                                                                                                                </a:t>
            </a:r>
          </a:p>
          <a:p>
            <a:pPr>
              <a:buNone/>
            </a:pPr>
            <a:endParaRPr lang="fr-FR" sz="1600" dirty="0" smtClean="0"/>
          </a:p>
          <a:p>
            <a:pPr>
              <a:buNone/>
            </a:pPr>
            <a:endParaRPr lang="fr-FR" sz="1600" dirty="0"/>
          </a:p>
        </p:txBody>
      </p:sp>
      <p:sp>
        <p:nvSpPr>
          <p:cNvPr id="4" name="ZoneTexte 3"/>
          <p:cNvSpPr txBox="1"/>
          <p:nvPr/>
        </p:nvSpPr>
        <p:spPr>
          <a:xfrm>
            <a:off x="4143372" y="0"/>
            <a:ext cx="5000628" cy="6463308"/>
          </a:xfrm>
          <a:prstGeom prst="rect">
            <a:avLst/>
          </a:prstGeom>
          <a:noFill/>
        </p:spPr>
        <p:txBody>
          <a:bodyPr wrap="square" rtlCol="0">
            <a:spAutoFit/>
          </a:bodyPr>
          <a:lstStyle/>
          <a:p>
            <a:r>
              <a:rPr lang="fr-FR" dirty="0" smtClean="0"/>
              <a:t>Questions: </a:t>
            </a:r>
          </a:p>
          <a:p>
            <a:endParaRPr lang="fr-FR" dirty="0" smtClean="0"/>
          </a:p>
          <a:p>
            <a:r>
              <a:rPr lang="fr-FR" dirty="0" smtClean="0"/>
              <a:t>1/ De quand date ce document?</a:t>
            </a:r>
          </a:p>
          <a:p>
            <a:endParaRPr lang="fr-FR" dirty="0" smtClean="0"/>
          </a:p>
          <a:p>
            <a:r>
              <a:rPr lang="fr-FR" dirty="0" smtClean="0"/>
              <a:t>2/De quelle ressource océanique est-il question dans le texte?</a:t>
            </a:r>
          </a:p>
          <a:p>
            <a:endParaRPr lang="fr-FR" dirty="0" smtClean="0"/>
          </a:p>
          <a:p>
            <a:r>
              <a:rPr lang="fr-FR" dirty="0" smtClean="0"/>
              <a:t>3/De quel espace océanique s’agit-il?</a:t>
            </a:r>
          </a:p>
          <a:p>
            <a:endParaRPr lang="fr-FR" dirty="0" smtClean="0"/>
          </a:p>
          <a:p>
            <a:r>
              <a:rPr lang="fr-FR" dirty="0" smtClean="0"/>
              <a:t>4/ Quels sont les Etats concernés?</a:t>
            </a:r>
          </a:p>
          <a:p>
            <a:endParaRPr lang="fr-FR" dirty="0" smtClean="0"/>
          </a:p>
          <a:p>
            <a:r>
              <a:rPr lang="fr-FR" dirty="0" smtClean="0"/>
              <a:t>5/Quelle décision a été prise par les ministres européens de la Pêche? Placez cette décision sur la frise chronologique distribuée .</a:t>
            </a:r>
          </a:p>
          <a:p>
            <a:endParaRPr lang="fr-FR" dirty="0" smtClean="0"/>
          </a:p>
          <a:p>
            <a:r>
              <a:rPr lang="fr-FR" dirty="0" smtClean="0"/>
              <a:t>6/Qu’ont décidé les gouvernements français et espagnol?</a:t>
            </a:r>
          </a:p>
          <a:p>
            <a:endParaRPr lang="fr-FR" dirty="0" smtClean="0"/>
          </a:p>
          <a:p>
            <a:r>
              <a:rPr lang="fr-FR" dirty="0" smtClean="0"/>
              <a:t>7/ Pourquoi les pêcheurs français ne sont-ils pas entièrement satisfaits par cette décision?</a:t>
            </a:r>
          </a:p>
          <a:p>
            <a:endParaRPr lang="fr-FR" dirty="0" smtClean="0"/>
          </a:p>
          <a:p>
            <a:r>
              <a:rPr lang="fr-FR" dirty="0" smtClean="0"/>
              <a:t>8/Surlignez dans le texte les différents acteurs mentionnés.</a:t>
            </a:r>
            <a:endParaRPr lang="fr-FR" dirty="0"/>
          </a:p>
        </p:txBody>
      </p:sp>
      <p:sp>
        <p:nvSpPr>
          <p:cNvPr id="6" name="ZoneTexte 5"/>
          <p:cNvSpPr txBox="1"/>
          <p:nvPr/>
        </p:nvSpPr>
        <p:spPr>
          <a:xfrm>
            <a:off x="928662" y="214290"/>
            <a:ext cx="2286016" cy="369332"/>
          </a:xfrm>
          <a:prstGeom prst="rect">
            <a:avLst/>
          </a:prstGeom>
          <a:noFill/>
        </p:spPr>
        <p:txBody>
          <a:bodyPr wrap="square" rtlCol="0">
            <a:spAutoFit/>
          </a:bodyPr>
          <a:lstStyle/>
          <a:p>
            <a:r>
              <a:rPr lang="fr-FR" dirty="0" smtClean="0"/>
              <a:t>    DOCUMENT 1</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4043362" cy="1928802"/>
          </a:xfrm>
        </p:spPr>
        <p:txBody>
          <a:bodyPr>
            <a:normAutofit/>
          </a:bodyPr>
          <a:lstStyle/>
          <a:p>
            <a:r>
              <a:rPr lang="fr-FR" sz="2400" dirty="0" smtClean="0"/>
              <a:t>Pêche à l’anchois : deuxième semaine de blocage des ports.</a:t>
            </a:r>
            <a:endParaRPr lang="fr-FR" sz="2400" dirty="0"/>
          </a:p>
        </p:txBody>
      </p:sp>
      <p:sp>
        <p:nvSpPr>
          <p:cNvPr id="3" name="Espace réservé du contenu 2"/>
          <p:cNvSpPr>
            <a:spLocks noGrp="1"/>
          </p:cNvSpPr>
          <p:nvPr>
            <p:ph idx="1"/>
          </p:nvPr>
        </p:nvSpPr>
        <p:spPr>
          <a:xfrm>
            <a:off x="428596" y="1643050"/>
            <a:ext cx="4329114" cy="3911609"/>
          </a:xfrm>
        </p:spPr>
        <p:txBody>
          <a:bodyPr>
            <a:normAutofit fontScale="92500" lnSpcReduction="20000"/>
          </a:bodyPr>
          <a:lstStyle/>
          <a:p>
            <a:r>
              <a:rPr lang="fr-FR" sz="1600" dirty="0" smtClean="0"/>
              <a:t>Les pêcheurs d’anchois bloquent les ports de plaisance de Pornichet et de Saint Gilles Croix-de-Vie, réclamant un accord franco-espagnol sur les quotas de pêche dans le golfe de Gascogne.</a:t>
            </a:r>
          </a:p>
          <a:p>
            <a:r>
              <a:rPr lang="fr-FR" sz="1600" dirty="0" smtClean="0"/>
              <a:t>Les pêcheurs d’anchois poursuivent, lundi 9 juillet, le blocage des ports de plaisance de Pornichet-la Baule(Loire  Atlantique) et de Saint Gilles Croix-de-Vie (Vendée).Ils protestent contre la fermeture de la pêche à l’anchois envisagée dans le golfe de Gascogne jusqu’en 2008 (…).</a:t>
            </a:r>
          </a:p>
          <a:p>
            <a:r>
              <a:rPr lang="fr-FR" sz="1600" dirty="0" smtClean="0"/>
              <a:t>Conseil des ministres le 11 juillet</a:t>
            </a:r>
          </a:p>
          <a:p>
            <a:r>
              <a:rPr lang="fr-FR" sz="1600" dirty="0" smtClean="0"/>
              <a:t>La pression monte, à deux jours du conseil des ministres européens du 11 juillet, qui devrait suivre la recommandation des scientifiques de  Bruxelles d’interdire la pêche à l’anchois dans le golfe de Gascogne, vu le mauvais état de la ressource.  Or, aucun signe de négociation  ne se manifeste entre le ministre de la pêche, Michel Barnier, et son homologue espagnol, sur l’obtention de quotas de pêche. (…)</a:t>
            </a:r>
            <a:endParaRPr lang="fr-FR" sz="1600" dirty="0"/>
          </a:p>
        </p:txBody>
      </p:sp>
      <p:sp>
        <p:nvSpPr>
          <p:cNvPr id="4" name="ZoneTexte 3"/>
          <p:cNvSpPr txBox="1"/>
          <p:nvPr/>
        </p:nvSpPr>
        <p:spPr>
          <a:xfrm>
            <a:off x="928662" y="5786454"/>
            <a:ext cx="3143272" cy="369332"/>
          </a:xfrm>
          <a:prstGeom prst="rect">
            <a:avLst/>
          </a:prstGeom>
          <a:noFill/>
        </p:spPr>
        <p:txBody>
          <a:bodyPr wrap="square" rtlCol="0">
            <a:spAutoFit/>
          </a:bodyPr>
          <a:lstStyle/>
          <a:p>
            <a:r>
              <a:rPr lang="fr-FR" dirty="0" smtClean="0"/>
              <a:t>23/06/2008 NOUVELOBS.COM</a:t>
            </a:r>
            <a:endParaRPr lang="fr-FR" dirty="0"/>
          </a:p>
        </p:txBody>
      </p:sp>
      <p:sp>
        <p:nvSpPr>
          <p:cNvPr id="5" name="ZoneTexte 4"/>
          <p:cNvSpPr txBox="1"/>
          <p:nvPr/>
        </p:nvSpPr>
        <p:spPr>
          <a:xfrm>
            <a:off x="5214942" y="428604"/>
            <a:ext cx="3500462" cy="5355312"/>
          </a:xfrm>
          <a:prstGeom prst="rect">
            <a:avLst/>
          </a:prstGeom>
          <a:noFill/>
        </p:spPr>
        <p:txBody>
          <a:bodyPr wrap="square" rtlCol="0">
            <a:spAutoFit/>
          </a:bodyPr>
          <a:lstStyle/>
          <a:p>
            <a:r>
              <a:rPr lang="fr-FR" dirty="0" smtClean="0"/>
              <a:t>1/De quand date ce document?</a:t>
            </a:r>
          </a:p>
          <a:p>
            <a:endParaRPr lang="fr-FR" dirty="0" smtClean="0"/>
          </a:p>
          <a:p>
            <a:r>
              <a:rPr lang="fr-FR" dirty="0" smtClean="0"/>
              <a:t>2/ De quelle ressource océanique est-il question dans le texte?</a:t>
            </a:r>
          </a:p>
          <a:p>
            <a:endParaRPr lang="fr-FR" dirty="0" smtClean="0"/>
          </a:p>
          <a:p>
            <a:r>
              <a:rPr lang="fr-FR" dirty="0" smtClean="0"/>
              <a:t>3/De quel espace océanique s’agit-il ?</a:t>
            </a:r>
          </a:p>
          <a:p>
            <a:endParaRPr lang="fr-FR" dirty="0" smtClean="0"/>
          </a:p>
          <a:p>
            <a:r>
              <a:rPr lang="fr-FR" dirty="0" smtClean="0"/>
              <a:t>4/ Qu’on fait les pêcheurs? Pourquoi?</a:t>
            </a:r>
          </a:p>
          <a:p>
            <a:r>
              <a:rPr lang="fr-FR" dirty="0" smtClean="0"/>
              <a:t>Placez cette action sur la frise chronologique distribuée .</a:t>
            </a:r>
          </a:p>
          <a:p>
            <a:endParaRPr lang="fr-FR" dirty="0" smtClean="0"/>
          </a:p>
          <a:p>
            <a:r>
              <a:rPr lang="fr-FR" dirty="0" smtClean="0"/>
              <a:t>5/De quels autres acteurs est-il question dans le document?</a:t>
            </a:r>
          </a:p>
          <a:p>
            <a:endParaRPr lang="fr-FR" dirty="0" smtClean="0"/>
          </a:p>
          <a:p>
            <a:r>
              <a:rPr lang="fr-FR" dirty="0" smtClean="0"/>
              <a:t>6/ Pourquoi n’y a-t-il pas réouverture de la pêche à l’anchois dans le Golfe de Gascogne?</a:t>
            </a:r>
            <a:endParaRPr lang="fr-FR" dirty="0"/>
          </a:p>
        </p:txBody>
      </p:sp>
      <p:sp>
        <p:nvSpPr>
          <p:cNvPr id="6" name="ZoneTexte 5"/>
          <p:cNvSpPr txBox="1"/>
          <p:nvPr/>
        </p:nvSpPr>
        <p:spPr>
          <a:xfrm>
            <a:off x="1500166" y="214290"/>
            <a:ext cx="2357454" cy="369332"/>
          </a:xfrm>
          <a:prstGeom prst="rect">
            <a:avLst/>
          </a:prstGeom>
          <a:noFill/>
        </p:spPr>
        <p:txBody>
          <a:bodyPr wrap="square" rtlCol="0">
            <a:spAutoFit/>
          </a:bodyPr>
          <a:lstStyle/>
          <a:p>
            <a:r>
              <a:rPr lang="fr-FR" dirty="0" smtClean="0"/>
              <a:t>   DOCUMENT 2</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42984"/>
            <a:ext cx="3900486" cy="714380"/>
          </a:xfrm>
        </p:spPr>
        <p:txBody>
          <a:bodyPr>
            <a:normAutofit fontScale="90000"/>
          </a:bodyPr>
          <a:lstStyle/>
          <a:p>
            <a:r>
              <a:rPr lang="fr-FR" sz="2700" dirty="0" smtClean="0"/>
              <a:t>Sénat</a:t>
            </a:r>
            <a:r>
              <a:rPr lang="fr-FR" sz="1800" dirty="0" smtClean="0"/>
              <a:t/>
            </a:r>
            <a:br>
              <a:rPr lang="fr-FR" sz="1800" dirty="0" smtClean="0"/>
            </a:br>
            <a:r>
              <a:rPr lang="fr-FR" sz="1800" dirty="0" smtClean="0"/>
              <a:t>Proposition de règlement du conseil  établissant un plan à long terme pour le stock d’anchois dans le golfe de Gascogne et les pêcheurs exploitant ce stock.</a:t>
            </a:r>
            <a:br>
              <a:rPr lang="fr-FR" sz="1800" dirty="0" smtClean="0"/>
            </a:br>
            <a:r>
              <a:rPr lang="fr-FR" sz="1800" dirty="0" smtClean="0"/>
              <a:t>29/12/2009</a:t>
            </a:r>
            <a:br>
              <a:rPr lang="fr-FR" sz="1800" dirty="0" smtClean="0"/>
            </a:br>
            <a:endParaRPr lang="fr-FR" sz="1800" dirty="0"/>
          </a:p>
        </p:txBody>
      </p:sp>
      <p:sp>
        <p:nvSpPr>
          <p:cNvPr id="3" name="Espace réservé du contenu 2"/>
          <p:cNvSpPr>
            <a:spLocks noGrp="1"/>
          </p:cNvSpPr>
          <p:nvPr>
            <p:ph idx="1"/>
          </p:nvPr>
        </p:nvSpPr>
        <p:spPr>
          <a:xfrm>
            <a:off x="457200" y="2357430"/>
            <a:ext cx="4186238" cy="4500569"/>
          </a:xfrm>
        </p:spPr>
        <p:txBody>
          <a:bodyPr>
            <a:normAutofit fontScale="47500" lnSpcReduction="20000"/>
          </a:bodyPr>
          <a:lstStyle/>
          <a:p>
            <a:pPr>
              <a:buNone/>
            </a:pPr>
            <a:r>
              <a:rPr lang="fr-FR" sz="2400" dirty="0" smtClean="0"/>
              <a:t>Texte E 4665</a:t>
            </a:r>
          </a:p>
          <a:p>
            <a:pPr>
              <a:buNone/>
            </a:pPr>
            <a:r>
              <a:rPr lang="fr-FR" sz="2400" dirty="0" smtClean="0"/>
              <a:t>Plan à long terme pour le stock d’anchois dans le golfe de Gascogne</a:t>
            </a:r>
          </a:p>
          <a:p>
            <a:pPr>
              <a:buNone/>
            </a:pPr>
            <a:r>
              <a:rPr lang="fr-FR" sz="2400" dirty="0" smtClean="0"/>
              <a:t>COM (2009)399 final</a:t>
            </a:r>
          </a:p>
          <a:p>
            <a:pPr>
              <a:buNone/>
            </a:pPr>
            <a:r>
              <a:rPr lang="fr-FR" sz="2400" dirty="0" smtClean="0"/>
              <a:t>(procédure écrite du 21 décembre 2009)</a:t>
            </a:r>
          </a:p>
          <a:p>
            <a:pPr>
              <a:buNone/>
            </a:pPr>
            <a:r>
              <a:rPr lang="fr-FR" sz="2400" dirty="0" smtClean="0"/>
              <a:t>        La pêche à l’anchois dans le golfe de Gascogne est actuellement gérée par des accords politiques annuels entre l’Espagne et la France. Depuis 2005, elle est fermée en raison du niveau trop bas du stock de poissons. Afin d’assurer un développement durable et viable, la Commission propose d’établir un plan pluriannuel de reconstitution et de gestion de ce  stock.</a:t>
            </a:r>
          </a:p>
          <a:p>
            <a:pPr>
              <a:buNone/>
            </a:pPr>
            <a:r>
              <a:rPr lang="fr-FR" sz="2400" dirty="0" smtClean="0"/>
              <a:t>        Depuis le sommet mondial des Nations unies sur le développement durable en 2002, l’Union européenne s’applique à maintenir ou à rétablir le niveau des stocks de poissons intéressant la Communauté, afin d’en assurer un rendement maximal et durable, au plus tard en 2015(…)</a:t>
            </a:r>
          </a:p>
          <a:p>
            <a:pPr>
              <a:buNone/>
            </a:pPr>
            <a:r>
              <a:rPr lang="fr-FR" sz="2400" dirty="0" smtClean="0"/>
              <a:t>        En 2007, la Commission a lancé l’élaboration d’un plan à long terme afin de rationaliser l’exploitation du stock d’anchois dans le golfe de Gascogne, qui n’est d’ailleurs pas reconstitué à ce jour. Le processus a associé pêcheurs et scientifiques afin de débattre sur la meilleure façon d’exploiter cette ressource. L’enjeu économique et social est important: la flotte est passée de 391 navires  en 2005 à 239 en 2009, alors que 2500 familles dépendent de cette activité.</a:t>
            </a:r>
          </a:p>
          <a:p>
            <a:pPr>
              <a:buNone/>
            </a:pPr>
            <a:r>
              <a:rPr lang="fr-FR" sz="2400" dirty="0" smtClean="0"/>
              <a:t>        (…)la proposition définit un niveau autorisé de captures pour chaque année de pêche(…) Un quota maximal et un quota minimal sont prévus(…). Le texte prévoit contrôles, inspections et surveillance des pêches(…).</a:t>
            </a:r>
            <a:endParaRPr lang="fr-FR" sz="2400" dirty="0"/>
          </a:p>
        </p:txBody>
      </p:sp>
      <p:sp>
        <p:nvSpPr>
          <p:cNvPr id="4" name="ZoneTexte 3"/>
          <p:cNvSpPr txBox="1"/>
          <p:nvPr/>
        </p:nvSpPr>
        <p:spPr>
          <a:xfrm>
            <a:off x="4786314" y="117693"/>
            <a:ext cx="4357686" cy="6740307"/>
          </a:xfrm>
          <a:prstGeom prst="rect">
            <a:avLst/>
          </a:prstGeom>
          <a:noFill/>
        </p:spPr>
        <p:txBody>
          <a:bodyPr wrap="square" rtlCol="0">
            <a:spAutoFit/>
          </a:bodyPr>
          <a:lstStyle/>
          <a:p>
            <a:r>
              <a:rPr lang="fr-FR" dirty="0" smtClean="0"/>
              <a:t>1/ De quand est datée cette proposition de règlement? </a:t>
            </a:r>
          </a:p>
          <a:p>
            <a:endParaRPr lang="fr-FR" dirty="0" smtClean="0"/>
          </a:p>
          <a:p>
            <a:r>
              <a:rPr lang="fr-FR" dirty="0" smtClean="0"/>
              <a:t>2/De quel espace océanique est-il question?</a:t>
            </a:r>
          </a:p>
          <a:p>
            <a:endParaRPr lang="fr-FR" dirty="0" smtClean="0"/>
          </a:p>
          <a:p>
            <a:r>
              <a:rPr lang="fr-FR" dirty="0" smtClean="0"/>
              <a:t>3/De quelle ressource océanique est-il question?</a:t>
            </a:r>
          </a:p>
          <a:p>
            <a:endParaRPr lang="fr-FR" dirty="0" smtClean="0"/>
          </a:p>
          <a:p>
            <a:r>
              <a:rPr lang="fr-FR" dirty="0" smtClean="0"/>
              <a:t>4/ Quel problème est évoqué ici concernant cette ressource? </a:t>
            </a:r>
          </a:p>
          <a:p>
            <a:endParaRPr lang="fr-FR" dirty="0" smtClean="0"/>
          </a:p>
          <a:p>
            <a:r>
              <a:rPr lang="fr-FR" dirty="0" smtClean="0"/>
              <a:t>5/ Quels moyens sont prévus pour contrôler l’exploitation de la ressource?</a:t>
            </a:r>
          </a:p>
          <a:p>
            <a:endParaRPr lang="fr-FR" dirty="0" smtClean="0"/>
          </a:p>
          <a:p>
            <a:r>
              <a:rPr lang="fr-FR" dirty="0" smtClean="0"/>
              <a:t>6/ Quel problème se pose sur le plan économique et social?</a:t>
            </a:r>
          </a:p>
          <a:p>
            <a:endParaRPr lang="fr-FR" dirty="0" smtClean="0"/>
          </a:p>
          <a:p>
            <a:r>
              <a:rPr lang="fr-FR" dirty="0" smtClean="0"/>
              <a:t>7/Surligner tous les acteurs mentionnés.</a:t>
            </a:r>
          </a:p>
          <a:p>
            <a:endParaRPr lang="fr-FR" dirty="0" smtClean="0"/>
          </a:p>
          <a:p>
            <a:r>
              <a:rPr lang="fr-FR" dirty="0" smtClean="0"/>
              <a:t>8/ Placez sur  la frise chronologique distribuée tous les évènements importants concernant cette ressource.</a:t>
            </a:r>
          </a:p>
          <a:p>
            <a:endParaRPr lang="fr-FR" dirty="0" smtClean="0"/>
          </a:p>
          <a:p>
            <a:endParaRPr lang="fr-FR" dirty="0" smtClean="0"/>
          </a:p>
        </p:txBody>
      </p:sp>
      <p:sp>
        <p:nvSpPr>
          <p:cNvPr id="5" name="ZoneTexte 4"/>
          <p:cNvSpPr txBox="1"/>
          <p:nvPr/>
        </p:nvSpPr>
        <p:spPr>
          <a:xfrm>
            <a:off x="1571604" y="214290"/>
            <a:ext cx="2000264" cy="369332"/>
          </a:xfrm>
          <a:prstGeom prst="rect">
            <a:avLst/>
          </a:prstGeom>
          <a:noFill/>
        </p:spPr>
        <p:txBody>
          <a:bodyPr wrap="square" rtlCol="0">
            <a:spAutoFit/>
          </a:bodyPr>
          <a:lstStyle/>
          <a:p>
            <a:r>
              <a:rPr lang="fr-FR" dirty="0" smtClean="0"/>
              <a:t>  DOCUMENT 3</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928670"/>
            <a:ext cx="3929090" cy="1071570"/>
          </a:xfrm>
        </p:spPr>
        <p:txBody>
          <a:bodyPr>
            <a:noAutofit/>
          </a:bodyPr>
          <a:lstStyle/>
          <a:p>
            <a:r>
              <a:rPr lang="fr-FR" sz="2800" dirty="0" smtClean="0"/>
              <a:t>Parlement européen</a:t>
            </a:r>
            <a:br>
              <a:rPr lang="fr-FR" sz="2800" dirty="0" smtClean="0"/>
            </a:br>
            <a:r>
              <a:rPr lang="fr-FR" sz="2800" dirty="0" smtClean="0"/>
              <a:t>commission de la pêche</a:t>
            </a:r>
            <a:br>
              <a:rPr lang="fr-FR" sz="2800" dirty="0" smtClean="0"/>
            </a:br>
            <a:r>
              <a:rPr lang="fr-FR" sz="2800" dirty="0" smtClean="0"/>
              <a:t>8/10/2009   (projet de rapport)</a:t>
            </a:r>
            <a:br>
              <a:rPr lang="fr-FR" sz="2800" dirty="0" smtClean="0"/>
            </a:br>
            <a:endParaRPr lang="fr-FR" sz="2800" dirty="0"/>
          </a:p>
        </p:txBody>
      </p:sp>
      <p:sp>
        <p:nvSpPr>
          <p:cNvPr id="3" name="Espace réservé du contenu 2"/>
          <p:cNvSpPr>
            <a:spLocks noGrp="1"/>
          </p:cNvSpPr>
          <p:nvPr>
            <p:ph idx="1"/>
          </p:nvPr>
        </p:nvSpPr>
        <p:spPr>
          <a:xfrm>
            <a:off x="457200" y="1857364"/>
            <a:ext cx="4114800" cy="5000636"/>
          </a:xfrm>
        </p:spPr>
        <p:txBody>
          <a:bodyPr>
            <a:normAutofit fontScale="55000" lnSpcReduction="20000"/>
          </a:bodyPr>
          <a:lstStyle/>
          <a:p>
            <a:endParaRPr lang="fr-FR" dirty="0" smtClean="0"/>
          </a:p>
          <a:p>
            <a:r>
              <a:rPr lang="fr-FR" dirty="0" smtClean="0"/>
              <a:t>La pêche à l’anchois dans le golfe de Gascogne, dans la zone VIII, revêt une importance sociale et économique considérable. Depuis 2005, cette pêche est fermée et la flotte est passée de 391 navires en 2005 à 239 en 2009 (soit 198 senneurs comptant en moyenne 12 membres d’équipage et 41 chalutiers comptant en moyenne six membres d’équipage), ce qui a entraîné des conséquences directes pour plus de 2500 familles. Cette fermeture a particulièrement nui aux activités qui en dépendent (pêcheurs, femmes qui réparent les filets de pêche, industrie de conserve, </a:t>
            </a:r>
            <a:r>
              <a:rPr lang="fr-FR" dirty="0" err="1" smtClean="0"/>
              <a:t>etc</a:t>
            </a:r>
            <a:r>
              <a:rPr lang="fr-FR" dirty="0" smtClean="0"/>
              <a:t> … La perte de revenus n’a pas été couverte par les aides compensatoires accordées par les Etats membres(…)</a:t>
            </a:r>
            <a:endParaRPr lang="fr-FR" dirty="0"/>
          </a:p>
        </p:txBody>
      </p:sp>
      <p:sp>
        <p:nvSpPr>
          <p:cNvPr id="4" name="ZoneTexte 3"/>
          <p:cNvSpPr txBox="1"/>
          <p:nvPr/>
        </p:nvSpPr>
        <p:spPr>
          <a:xfrm>
            <a:off x="5072066" y="394692"/>
            <a:ext cx="3643338" cy="7294305"/>
          </a:xfrm>
          <a:prstGeom prst="rect">
            <a:avLst/>
          </a:prstGeom>
          <a:noFill/>
        </p:spPr>
        <p:txBody>
          <a:bodyPr wrap="square" rtlCol="0">
            <a:spAutoFit/>
          </a:bodyPr>
          <a:lstStyle/>
          <a:p>
            <a:r>
              <a:rPr lang="fr-FR" dirty="0" smtClean="0"/>
              <a:t>1/De quelle ressource océanique est-il question dans ce document ?</a:t>
            </a:r>
          </a:p>
          <a:p>
            <a:endParaRPr lang="fr-FR" dirty="0" smtClean="0"/>
          </a:p>
          <a:p>
            <a:r>
              <a:rPr lang="fr-FR" dirty="0" smtClean="0"/>
              <a:t>2/De quel espace océanique est-il  fait mention ?</a:t>
            </a:r>
          </a:p>
          <a:p>
            <a:endParaRPr lang="fr-FR" dirty="0" smtClean="0"/>
          </a:p>
          <a:p>
            <a:r>
              <a:rPr lang="fr-FR" dirty="0" smtClean="0"/>
              <a:t>3/ Quelle décision a été prise en 2005? </a:t>
            </a:r>
          </a:p>
          <a:p>
            <a:endParaRPr lang="fr-FR" dirty="0" smtClean="0"/>
          </a:p>
          <a:p>
            <a:r>
              <a:rPr lang="fr-FR" dirty="0" smtClean="0"/>
              <a:t>4/Quelle en a été la conséquence sur le plan économique et social?</a:t>
            </a:r>
          </a:p>
          <a:p>
            <a:endParaRPr lang="fr-FR" dirty="0" smtClean="0"/>
          </a:p>
          <a:p>
            <a:r>
              <a:rPr lang="fr-FR" dirty="0" smtClean="0"/>
              <a:t>5/ Comment a évolué la flotte de pêche? Et le nombre de pêcheurs?</a:t>
            </a:r>
          </a:p>
          <a:p>
            <a:endParaRPr lang="fr-FR" dirty="0" smtClean="0"/>
          </a:p>
          <a:p>
            <a:r>
              <a:rPr lang="fr-FR" dirty="0" smtClean="0"/>
              <a:t>6/Surligner tous les acteurs mentionnés.</a:t>
            </a:r>
          </a:p>
          <a:p>
            <a:endParaRPr lang="fr-FR" dirty="0" smtClean="0"/>
          </a:p>
          <a:p>
            <a:r>
              <a:rPr lang="fr-FR" dirty="0" smtClean="0"/>
              <a:t>7/ Placez sur  la frise chronologique distribuée tous les évènements importants concernant  la ressource en question.</a:t>
            </a:r>
          </a:p>
          <a:p>
            <a:endParaRPr lang="fr-FR" dirty="0" smtClean="0"/>
          </a:p>
          <a:p>
            <a:endParaRPr lang="fr-FR" dirty="0" smtClean="0"/>
          </a:p>
          <a:p>
            <a:endParaRPr lang="fr-FR" dirty="0" smtClean="0"/>
          </a:p>
          <a:p>
            <a:endParaRPr lang="fr-FR" dirty="0"/>
          </a:p>
        </p:txBody>
      </p:sp>
      <p:sp>
        <p:nvSpPr>
          <p:cNvPr id="5" name="ZoneTexte 4"/>
          <p:cNvSpPr txBox="1"/>
          <p:nvPr/>
        </p:nvSpPr>
        <p:spPr>
          <a:xfrm>
            <a:off x="1643042" y="0"/>
            <a:ext cx="1928826" cy="369332"/>
          </a:xfrm>
          <a:prstGeom prst="rect">
            <a:avLst/>
          </a:prstGeom>
          <a:noFill/>
        </p:spPr>
        <p:txBody>
          <a:bodyPr wrap="square" rtlCol="0">
            <a:spAutoFit/>
          </a:bodyPr>
          <a:lstStyle/>
          <a:p>
            <a:r>
              <a:rPr lang="fr-FR" dirty="0" smtClean="0"/>
              <a:t>DOCUMENT 4</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928802"/>
            <a:ext cx="4114800" cy="4500594"/>
          </a:xfrm>
        </p:spPr>
        <p:txBody>
          <a:bodyPr>
            <a:normAutofit fontScale="77500" lnSpcReduction="20000"/>
          </a:bodyPr>
          <a:lstStyle/>
          <a:p>
            <a:r>
              <a:rPr lang="fr-FR" sz="1600" b="1" dirty="0" smtClean="0"/>
              <a:t>Le gouvernement basque a dressé un plan d’inspection afin d’assurer le respect du quota de pêche de 5400 tonnes accordé par l’Europe à l’Espagne. Les navires français héritent de 1600 tonnes.</a:t>
            </a:r>
          </a:p>
          <a:p>
            <a:endParaRPr lang="fr-FR" sz="1600" b="1" dirty="0" smtClean="0"/>
          </a:p>
          <a:p>
            <a:r>
              <a:rPr lang="fr-FR" sz="1600" dirty="0" smtClean="0"/>
              <a:t>La pêche à l’anchois rouvre d’ici dix jours dans le golfe de Gascogne (golfe de Biscaye), après cinq ans d’interdiction.</a:t>
            </a:r>
          </a:p>
          <a:p>
            <a:r>
              <a:rPr lang="fr-FR" sz="1600" dirty="0" smtClean="0"/>
              <a:t>Le gouvernement de la Communauté autonome basque a dressé un plan d’inspection afin d’assurer le  respect du quota de pêche de 5400 tonnes accordé par l’Europe à l’Espagne. Les navires français héritent de 1600 tonnes.</a:t>
            </a:r>
          </a:p>
          <a:p>
            <a:r>
              <a:rPr lang="fr-FR" sz="1600" dirty="0" smtClean="0"/>
              <a:t>Le gouvernement basque veillera aussi à ce que les anchois vendus frais ou en conserve proviennent vraiment du golfe de Gascogne. Le gouvernement mettra tout en œuvre pour éviter la fraude.</a:t>
            </a:r>
          </a:p>
          <a:p>
            <a:r>
              <a:rPr lang="fr-FR" sz="1600" dirty="0" smtClean="0"/>
              <a:t>Interrompue depuis juillet 2005 pour laisser la ressource se régénérer, la pêche à l’anchois dans le golfe de Gascogne reprendra le 1</a:t>
            </a:r>
            <a:r>
              <a:rPr lang="fr-FR" sz="1600" baseline="30000" dirty="0" smtClean="0"/>
              <a:t>er</a:t>
            </a:r>
            <a:r>
              <a:rPr lang="fr-FR" sz="1600" dirty="0" smtClean="0"/>
              <a:t> mars 2010. Les ministres de la Pêche de l’Union Européenne ont décidé de la réouverture de la pêche à l’anchois le 15 décembre dernier.</a:t>
            </a:r>
          </a:p>
          <a:p>
            <a:r>
              <a:rPr lang="fr-FR" sz="1600" dirty="0" smtClean="0"/>
              <a:t>Les autorités gouvernementales françaises et espagnoles avaient proposé à Bruxelles un total de captures s’élevant à 7 000 tonnes, soit la quantité minimale pour que l’activité de pêche soit économiquement rentable, à partager entre les deux flottes française et espagnole.</a:t>
            </a:r>
          </a:p>
          <a:p>
            <a:endParaRPr lang="fr-FR" sz="1600" dirty="0" smtClean="0"/>
          </a:p>
          <a:p>
            <a:r>
              <a:rPr lang="fr-FR" sz="1600" dirty="0" smtClean="0"/>
              <a:t>http:// </a:t>
            </a:r>
            <a:r>
              <a:rPr lang="fr-FR" sz="1600" dirty="0" smtClean="0">
                <a:hlinkClick r:id="rId3"/>
              </a:rPr>
              <a:t>www.eitb.com/infos/economie</a:t>
            </a:r>
            <a:r>
              <a:rPr lang="fr-FR" sz="1600" dirty="0" smtClean="0"/>
              <a:t>  , 24/02/2010.</a:t>
            </a:r>
            <a:endParaRPr lang="fr-FR" sz="1600" dirty="0"/>
          </a:p>
        </p:txBody>
      </p:sp>
      <p:sp>
        <p:nvSpPr>
          <p:cNvPr id="4" name="ZoneTexte 3"/>
          <p:cNvSpPr txBox="1"/>
          <p:nvPr/>
        </p:nvSpPr>
        <p:spPr>
          <a:xfrm>
            <a:off x="4786314" y="214290"/>
            <a:ext cx="4357686" cy="7294305"/>
          </a:xfrm>
          <a:prstGeom prst="rect">
            <a:avLst/>
          </a:prstGeom>
          <a:noFill/>
        </p:spPr>
        <p:txBody>
          <a:bodyPr wrap="square" rtlCol="0">
            <a:spAutoFit/>
          </a:bodyPr>
          <a:lstStyle/>
          <a:p>
            <a:r>
              <a:rPr lang="fr-FR" dirty="0" smtClean="0"/>
              <a:t>1/De quand date ce document?</a:t>
            </a:r>
          </a:p>
          <a:p>
            <a:endParaRPr lang="fr-FR" dirty="0" smtClean="0"/>
          </a:p>
          <a:p>
            <a:r>
              <a:rPr lang="fr-FR" dirty="0" smtClean="0"/>
              <a:t>2/ De quelle ressource océanique est-il question ici?</a:t>
            </a:r>
          </a:p>
          <a:p>
            <a:endParaRPr lang="fr-FR" dirty="0" smtClean="0"/>
          </a:p>
          <a:p>
            <a:r>
              <a:rPr lang="fr-FR" dirty="0" smtClean="0"/>
              <a:t>3/ De quel espace océanique est-il question ici?</a:t>
            </a:r>
          </a:p>
          <a:p>
            <a:endParaRPr lang="fr-FR" dirty="0" smtClean="0"/>
          </a:p>
          <a:p>
            <a:r>
              <a:rPr lang="fr-FR" dirty="0" smtClean="0"/>
              <a:t>4/Quelle décision a été prise par les ministres de la Pêche de l’Union  européenne ? </a:t>
            </a:r>
          </a:p>
          <a:p>
            <a:endParaRPr lang="fr-FR" dirty="0" smtClean="0"/>
          </a:p>
          <a:p>
            <a:r>
              <a:rPr lang="fr-FR" dirty="0" smtClean="0"/>
              <a:t>5/Pourquoi cette décision a-t-elle pu être prise?</a:t>
            </a:r>
          </a:p>
          <a:p>
            <a:endParaRPr lang="fr-FR" dirty="0" smtClean="0"/>
          </a:p>
          <a:p>
            <a:r>
              <a:rPr lang="fr-FR" dirty="0" smtClean="0"/>
              <a:t>6/Quels sont les différents acteurs concernés par cette décision ?Qui à votre avis pouvait attendre avec impatience cette décision?</a:t>
            </a:r>
          </a:p>
          <a:p>
            <a:endParaRPr lang="fr-FR" dirty="0" smtClean="0"/>
          </a:p>
          <a:p>
            <a:endParaRPr lang="fr-FR" dirty="0" smtClean="0"/>
          </a:p>
          <a:p>
            <a:endParaRPr lang="fr-FR" dirty="0" smtClean="0"/>
          </a:p>
          <a:p>
            <a:r>
              <a:rPr lang="fr-FR" dirty="0" smtClean="0"/>
              <a:t>					 </a:t>
            </a:r>
          </a:p>
          <a:p>
            <a:endParaRPr lang="fr-FR" dirty="0" smtClean="0"/>
          </a:p>
          <a:p>
            <a:endParaRPr lang="fr-FR" dirty="0"/>
          </a:p>
        </p:txBody>
      </p:sp>
      <p:sp>
        <p:nvSpPr>
          <p:cNvPr id="5" name="Titre 4"/>
          <p:cNvSpPr>
            <a:spLocks noGrp="1"/>
          </p:cNvSpPr>
          <p:nvPr>
            <p:ph type="title"/>
          </p:nvPr>
        </p:nvSpPr>
        <p:spPr>
          <a:xfrm>
            <a:off x="457200" y="714356"/>
            <a:ext cx="4186238" cy="1214446"/>
          </a:xfrm>
        </p:spPr>
        <p:txBody>
          <a:bodyPr>
            <a:normAutofit/>
          </a:bodyPr>
          <a:lstStyle/>
          <a:p>
            <a:r>
              <a:rPr lang="fr-FR" sz="1800" dirty="0" smtClean="0"/>
              <a:t>LE GOUVERNEMENT VEILLERA A LA PECHE A L’ANCHOIS DANS LE GOLFE DE GASCOGNE</a:t>
            </a:r>
            <a:endParaRPr lang="fr-FR" sz="1800" dirty="0"/>
          </a:p>
        </p:txBody>
      </p:sp>
      <p:sp>
        <p:nvSpPr>
          <p:cNvPr id="6" name="ZoneTexte 5"/>
          <p:cNvSpPr txBox="1"/>
          <p:nvPr/>
        </p:nvSpPr>
        <p:spPr>
          <a:xfrm>
            <a:off x="1714480" y="285728"/>
            <a:ext cx="2071702" cy="369332"/>
          </a:xfrm>
          <a:prstGeom prst="rect">
            <a:avLst/>
          </a:prstGeom>
          <a:noFill/>
        </p:spPr>
        <p:txBody>
          <a:bodyPr wrap="square" rtlCol="0">
            <a:spAutoFit/>
          </a:bodyPr>
          <a:lstStyle/>
          <a:p>
            <a:r>
              <a:rPr lang="fr-FR" dirty="0" smtClean="0"/>
              <a:t>DOCUMENT  5</a:t>
            </a:r>
            <a:endParaRPr lang="fr-FR" dirty="0"/>
          </a:p>
        </p:txBody>
      </p:sp>
      <p:sp>
        <p:nvSpPr>
          <p:cNvPr id="8" name="Rectangle 7"/>
          <p:cNvSpPr/>
          <p:nvPr/>
        </p:nvSpPr>
        <p:spPr>
          <a:xfrm>
            <a:off x="4786314" y="5643578"/>
            <a:ext cx="4572000" cy="923330"/>
          </a:xfrm>
          <a:prstGeom prst="rect">
            <a:avLst/>
          </a:prstGeom>
        </p:spPr>
        <p:txBody>
          <a:bodyPr>
            <a:spAutoFit/>
          </a:bodyPr>
          <a:lstStyle/>
          <a:p>
            <a:r>
              <a:rPr lang="fr-FR" dirty="0" smtClean="0"/>
              <a:t>7/ Placez sur  la frise chronologique </a:t>
            </a:r>
          </a:p>
          <a:p>
            <a:r>
              <a:rPr lang="fr-FR" dirty="0" smtClean="0"/>
              <a:t>distribuée tous les évènements importants évoqués dans ce texte.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1"/>
          <p:cNvSpPr/>
          <p:nvPr/>
        </p:nvSpPr>
        <p:spPr>
          <a:xfrm>
            <a:off x="500034" y="1857364"/>
            <a:ext cx="7858180" cy="128588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txBox="1">
            <a:spLocks/>
          </p:cNvSpPr>
          <p:nvPr/>
        </p:nvSpPr>
        <p:spPr>
          <a:xfrm>
            <a:off x="428596" y="571480"/>
            <a:ext cx="8429652" cy="5929330"/>
          </a:xfrm>
          <a:prstGeom prst="rect">
            <a:avLst/>
          </a:prstGeom>
          <a:ln>
            <a:solidFill>
              <a:schemeClr val="tx1"/>
            </a:solidFill>
          </a:ln>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4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Connecteur droit 4"/>
          <p:cNvCxnSpPr/>
          <p:nvPr/>
        </p:nvCxnSpPr>
        <p:spPr>
          <a:xfrm rot="5400000">
            <a:off x="-357222" y="3786190"/>
            <a:ext cx="5429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rot="5400000">
            <a:off x="1643042" y="3786190"/>
            <a:ext cx="5429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5400000">
            <a:off x="3643306" y="3786190"/>
            <a:ext cx="5429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a:off x="5393537" y="3536157"/>
            <a:ext cx="59293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28596" y="1071546"/>
            <a:ext cx="792961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428596" y="642918"/>
            <a:ext cx="8358246" cy="369332"/>
          </a:xfrm>
          <a:prstGeom prst="rect">
            <a:avLst/>
          </a:prstGeom>
          <a:noFill/>
        </p:spPr>
        <p:txBody>
          <a:bodyPr wrap="square" rtlCol="0">
            <a:spAutoFit/>
          </a:bodyPr>
          <a:lstStyle/>
          <a:p>
            <a:r>
              <a:rPr lang="fr-FR" dirty="0" smtClean="0"/>
              <a:t>1970                        1980                             1990                             2000                       2010</a:t>
            </a:r>
            <a:endParaRPr lang="fr-FR" dirty="0"/>
          </a:p>
        </p:txBody>
      </p:sp>
      <p:sp>
        <p:nvSpPr>
          <p:cNvPr id="25" name="Rectangle 24"/>
          <p:cNvSpPr/>
          <p:nvPr/>
        </p:nvSpPr>
        <p:spPr>
          <a:xfrm>
            <a:off x="2714612" y="214290"/>
            <a:ext cx="5151538" cy="369332"/>
          </a:xfrm>
          <a:prstGeom prst="rect">
            <a:avLst/>
          </a:prstGeom>
        </p:spPr>
        <p:txBody>
          <a:bodyPr wrap="none">
            <a:spAutoFit/>
          </a:bodyPr>
          <a:lstStyle/>
          <a:p>
            <a:r>
              <a:rPr lang="fr-FR" dirty="0" smtClean="0"/>
              <a:t>RESSOURCES POUR LA CLASSE  </a:t>
            </a:r>
            <a:r>
              <a:rPr lang="fr-FR" dirty="0" smtClean="0"/>
              <a:t>1 </a:t>
            </a:r>
            <a:r>
              <a:rPr lang="fr-FR" dirty="0" smtClean="0"/>
              <a:t>: chronologie élèves</a:t>
            </a:r>
            <a:endParaRPr lang="fr-FR" dirty="0"/>
          </a:p>
        </p:txBody>
      </p:sp>
      <p:sp>
        <p:nvSpPr>
          <p:cNvPr id="26" name="Flèche droite 25"/>
          <p:cNvSpPr/>
          <p:nvPr/>
        </p:nvSpPr>
        <p:spPr>
          <a:xfrm>
            <a:off x="500034" y="4214818"/>
            <a:ext cx="7858180" cy="142876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8358214" y="1285860"/>
            <a:ext cx="500034" cy="1938992"/>
          </a:xfrm>
          <a:prstGeom prst="rect">
            <a:avLst/>
          </a:prstGeom>
          <a:noFill/>
        </p:spPr>
        <p:txBody>
          <a:bodyPr wrap="square" rtlCol="0">
            <a:spAutoFit/>
          </a:bodyPr>
          <a:lstStyle/>
          <a:p>
            <a:pPr algn="ctr"/>
            <a:r>
              <a:rPr lang="fr-FR" sz="2400" b="1" dirty="0" smtClean="0"/>
              <a:t>D</a:t>
            </a:r>
          </a:p>
          <a:p>
            <a:pPr algn="ctr"/>
            <a:r>
              <a:rPr lang="fr-FR" sz="2400" b="1" dirty="0" smtClean="0"/>
              <a:t>R</a:t>
            </a:r>
          </a:p>
          <a:p>
            <a:pPr algn="ctr"/>
            <a:r>
              <a:rPr lang="fr-FR" sz="2400" b="1" dirty="0" smtClean="0"/>
              <a:t>O</a:t>
            </a:r>
          </a:p>
          <a:p>
            <a:pPr algn="ctr"/>
            <a:r>
              <a:rPr lang="fr-FR" sz="2400" b="1" dirty="0" smtClean="0"/>
              <a:t>I</a:t>
            </a:r>
          </a:p>
          <a:p>
            <a:pPr algn="ctr"/>
            <a:r>
              <a:rPr lang="fr-FR" sz="2400" b="1" dirty="0" smtClean="0"/>
              <a:t>T</a:t>
            </a:r>
            <a:endParaRPr lang="fr-FR" sz="2400" b="1" dirty="0"/>
          </a:p>
        </p:txBody>
      </p:sp>
      <p:sp>
        <p:nvSpPr>
          <p:cNvPr id="28" name="ZoneTexte 27"/>
          <p:cNvSpPr txBox="1"/>
          <p:nvPr/>
        </p:nvSpPr>
        <p:spPr>
          <a:xfrm>
            <a:off x="8429652" y="3857628"/>
            <a:ext cx="428628" cy="2677656"/>
          </a:xfrm>
          <a:prstGeom prst="rect">
            <a:avLst/>
          </a:prstGeom>
          <a:noFill/>
        </p:spPr>
        <p:txBody>
          <a:bodyPr wrap="square" rtlCol="0">
            <a:spAutoFit/>
          </a:bodyPr>
          <a:lstStyle/>
          <a:p>
            <a:pPr algn="ctr"/>
            <a:r>
              <a:rPr lang="fr-FR" sz="2400" b="1" dirty="0" smtClean="0"/>
              <a:t>C</a:t>
            </a:r>
          </a:p>
          <a:p>
            <a:pPr algn="ctr"/>
            <a:r>
              <a:rPr lang="fr-FR" sz="2400" b="1" dirty="0" smtClean="0"/>
              <a:t>O</a:t>
            </a:r>
          </a:p>
          <a:p>
            <a:pPr algn="ctr"/>
            <a:r>
              <a:rPr lang="fr-FR" sz="2400" b="1" dirty="0" smtClean="0"/>
              <a:t>N</a:t>
            </a:r>
          </a:p>
          <a:p>
            <a:pPr algn="ctr"/>
            <a:r>
              <a:rPr lang="fr-FR" sz="2400" b="1" dirty="0" smtClean="0"/>
              <a:t>F</a:t>
            </a:r>
          </a:p>
          <a:p>
            <a:pPr algn="ctr"/>
            <a:r>
              <a:rPr lang="fr-FR" sz="2400" b="1" dirty="0" smtClean="0"/>
              <a:t>L</a:t>
            </a:r>
          </a:p>
          <a:p>
            <a:pPr algn="ctr"/>
            <a:r>
              <a:rPr lang="fr-FR" sz="2400" b="1" dirty="0" smtClean="0"/>
              <a:t>I</a:t>
            </a:r>
          </a:p>
          <a:p>
            <a:pPr algn="ctr"/>
            <a:r>
              <a:rPr lang="fr-FR" sz="2400" b="1" dirty="0" smtClean="0"/>
              <a:t>T</a:t>
            </a:r>
            <a:endParaRPr lang="fr-FR"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14338"/>
            <a:ext cx="7572428" cy="1631976"/>
          </a:xfrm>
        </p:spPr>
        <p:txBody>
          <a:bodyPr>
            <a:normAutofit/>
          </a:bodyPr>
          <a:lstStyle/>
          <a:p>
            <a:r>
              <a:rPr lang="fr-FR" sz="1600" dirty="0" smtClean="0"/>
              <a:t>RESSOURCES POUR LA CLASSE  </a:t>
            </a:r>
            <a:r>
              <a:rPr lang="fr-FR" sz="1600" dirty="0" smtClean="0"/>
              <a:t>2</a:t>
            </a:r>
            <a:r>
              <a:rPr lang="fr-FR" sz="1600" dirty="0" smtClean="0"/>
              <a:t/>
            </a:r>
            <a:br>
              <a:rPr lang="fr-FR" sz="1600" dirty="0" smtClean="0"/>
            </a:br>
            <a:r>
              <a:rPr lang="fr-FR" sz="1600" b="1" dirty="0" smtClean="0"/>
              <a:t>EXPLOITATION DU DOSSIER DOCUMENTAIRE: UNE  ZONE DE PECHE DANS L’ATLANTIQUE DU NORD  EST</a:t>
            </a:r>
            <a:r>
              <a:rPr lang="fr-FR" sz="1600" dirty="0" smtClean="0"/>
              <a:t/>
            </a:r>
            <a:br>
              <a:rPr lang="fr-FR" sz="1600" dirty="0" smtClean="0"/>
            </a:br>
            <a:endParaRPr lang="fr-FR" sz="1600" dirty="0"/>
          </a:p>
        </p:txBody>
      </p:sp>
      <p:pic>
        <p:nvPicPr>
          <p:cNvPr id="6" name="Espace réservé du contenu 5" descr="carte atlantique nord gogle earth.jpg"/>
          <p:cNvPicPr>
            <a:picLocks noGrp="1" noChangeAspect="1"/>
          </p:cNvPicPr>
          <p:nvPr>
            <p:ph idx="1"/>
          </p:nvPr>
        </p:nvPicPr>
        <p:blipFill>
          <a:blip r:embed="rId3" cstate="print"/>
          <a:stretch>
            <a:fillRect/>
          </a:stretch>
        </p:blipFill>
        <p:spPr>
          <a:xfrm>
            <a:off x="642909" y="928670"/>
            <a:ext cx="2000265" cy="1643074"/>
          </a:xfrm>
        </p:spPr>
      </p:pic>
      <p:pic>
        <p:nvPicPr>
          <p:cNvPr id="7" name="Image 6" descr="carte marine golfe de gascogne.png"/>
          <p:cNvPicPr>
            <a:picLocks noChangeAspect="1"/>
          </p:cNvPicPr>
          <p:nvPr/>
        </p:nvPicPr>
        <p:blipFill>
          <a:blip r:embed="rId4" cstate="print"/>
          <a:stretch>
            <a:fillRect/>
          </a:stretch>
        </p:blipFill>
        <p:spPr>
          <a:xfrm>
            <a:off x="6643669" y="857232"/>
            <a:ext cx="2143141" cy="1785950"/>
          </a:xfrm>
          <a:prstGeom prst="rect">
            <a:avLst/>
          </a:prstGeom>
        </p:spPr>
      </p:pic>
      <p:pic>
        <p:nvPicPr>
          <p:cNvPr id="8" name="Image 7" descr="zones-fao-2003.jpg"/>
          <p:cNvPicPr>
            <a:picLocks noChangeAspect="1"/>
          </p:cNvPicPr>
          <p:nvPr/>
        </p:nvPicPr>
        <p:blipFill>
          <a:blip r:embed="rId5" cstate="print"/>
          <a:stretch>
            <a:fillRect/>
          </a:stretch>
        </p:blipFill>
        <p:spPr>
          <a:xfrm>
            <a:off x="3214678" y="928670"/>
            <a:ext cx="3187032" cy="1714511"/>
          </a:xfrm>
          <a:prstGeom prst="rect">
            <a:avLst/>
          </a:prstGeom>
        </p:spPr>
      </p:pic>
      <p:pic>
        <p:nvPicPr>
          <p:cNvPr id="10" name="Image 9" descr="STYLO PLUME.jpg"/>
          <p:cNvPicPr>
            <a:picLocks noChangeAspect="1"/>
          </p:cNvPicPr>
          <p:nvPr/>
        </p:nvPicPr>
        <p:blipFill>
          <a:blip r:embed="rId6" cstate="print"/>
          <a:stretch>
            <a:fillRect/>
          </a:stretch>
        </p:blipFill>
        <p:spPr>
          <a:xfrm>
            <a:off x="0" y="0"/>
            <a:ext cx="833429" cy="833429"/>
          </a:xfrm>
          <a:prstGeom prst="rect">
            <a:avLst/>
          </a:prstGeom>
        </p:spPr>
      </p:pic>
      <p:sp>
        <p:nvSpPr>
          <p:cNvPr id="12" name="ZoneTexte 11"/>
          <p:cNvSpPr txBox="1"/>
          <p:nvPr/>
        </p:nvSpPr>
        <p:spPr>
          <a:xfrm>
            <a:off x="571472" y="3143248"/>
            <a:ext cx="8358246" cy="3416320"/>
          </a:xfrm>
          <a:prstGeom prst="rect">
            <a:avLst/>
          </a:prstGeom>
          <a:noFill/>
        </p:spPr>
        <p:txBody>
          <a:bodyPr wrap="square" rtlCol="0">
            <a:spAutoFit/>
          </a:bodyPr>
          <a:lstStyle/>
          <a:p>
            <a:endParaRPr lang="fr-FR" dirty="0" smtClean="0"/>
          </a:p>
          <a:p>
            <a:r>
              <a:rPr lang="fr-FR" dirty="0" smtClean="0"/>
              <a:t>Où?</a:t>
            </a:r>
          </a:p>
          <a:p>
            <a:endParaRPr lang="fr-FR" dirty="0" smtClean="0"/>
          </a:p>
          <a:p>
            <a:r>
              <a:rPr lang="fr-FR" dirty="0" smtClean="0"/>
              <a:t>QUELLE RESSOURCE?</a:t>
            </a:r>
          </a:p>
          <a:p>
            <a:endParaRPr lang="fr-FR" dirty="0" smtClean="0"/>
          </a:p>
          <a:p>
            <a:r>
              <a:rPr lang="fr-FR" dirty="0" smtClean="0"/>
              <a:t>Qui?</a:t>
            </a:r>
          </a:p>
          <a:p>
            <a:endParaRPr lang="fr-FR" dirty="0" smtClean="0"/>
          </a:p>
          <a:p>
            <a:r>
              <a:rPr lang="fr-FR" dirty="0" smtClean="0"/>
              <a:t>Quels Etats?</a:t>
            </a:r>
          </a:p>
          <a:p>
            <a:endParaRPr lang="fr-FR" dirty="0" smtClean="0"/>
          </a:p>
          <a:p>
            <a:r>
              <a:rPr lang="fr-FR" dirty="0" smtClean="0"/>
              <a:t>Quels autres acteurs?</a:t>
            </a:r>
          </a:p>
          <a:p>
            <a:endParaRPr lang="fr-FR" dirty="0" smtClean="0"/>
          </a:p>
          <a:p>
            <a:endParaRPr lang="fr-FR" dirty="0"/>
          </a:p>
        </p:txBody>
      </p:sp>
      <p:cxnSp>
        <p:nvCxnSpPr>
          <p:cNvPr id="14" name="Connecteur droit 13"/>
          <p:cNvCxnSpPr/>
          <p:nvPr/>
        </p:nvCxnSpPr>
        <p:spPr>
          <a:xfrm>
            <a:off x="785786" y="4857760"/>
            <a:ext cx="792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42910" y="3786190"/>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2910" y="4286256"/>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42910" y="4857760"/>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42910" y="6000768"/>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678693" y="4679165"/>
            <a:ext cx="26432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1750199" y="4679165"/>
            <a:ext cx="26432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642910" y="3357562"/>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5400000">
            <a:off x="7393801" y="4679165"/>
            <a:ext cx="2643206"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Image 18" descr="anchois.jpg"/>
          <p:cNvPicPr>
            <a:picLocks noChangeAspect="1"/>
          </p:cNvPicPr>
          <p:nvPr/>
        </p:nvPicPr>
        <p:blipFill>
          <a:blip r:embed="rId7" cstate="print"/>
          <a:stretch>
            <a:fillRect/>
          </a:stretch>
        </p:blipFill>
        <p:spPr>
          <a:xfrm>
            <a:off x="6643702" y="3857628"/>
            <a:ext cx="1781166" cy="383276"/>
          </a:xfrm>
          <a:prstGeom prst="rect">
            <a:avLst/>
          </a:prstGeom>
        </p:spPr>
      </p:pic>
      <p:pic>
        <p:nvPicPr>
          <p:cNvPr id="20" name="Image 19" descr="chalutier en peche.jpg"/>
          <p:cNvPicPr>
            <a:picLocks noChangeAspect="1"/>
          </p:cNvPicPr>
          <p:nvPr/>
        </p:nvPicPr>
        <p:blipFill>
          <a:blip r:embed="rId8" cstate="print"/>
          <a:stretch>
            <a:fillRect/>
          </a:stretch>
        </p:blipFill>
        <p:spPr>
          <a:xfrm>
            <a:off x="3071802" y="4286256"/>
            <a:ext cx="762005" cy="571504"/>
          </a:xfrm>
          <a:prstGeom prst="rect">
            <a:avLst/>
          </a:prstGeom>
        </p:spPr>
      </p:pic>
      <p:pic>
        <p:nvPicPr>
          <p:cNvPr id="21" name="Image 20" descr="MARIN PECHEUR AVEC ANCHOIS.bmp"/>
          <p:cNvPicPr>
            <a:picLocks noChangeAspect="1"/>
          </p:cNvPicPr>
          <p:nvPr/>
        </p:nvPicPr>
        <p:blipFill>
          <a:blip r:embed="rId9" cstate="print"/>
          <a:stretch>
            <a:fillRect/>
          </a:stretch>
        </p:blipFill>
        <p:spPr>
          <a:xfrm>
            <a:off x="3786182" y="4286256"/>
            <a:ext cx="785818" cy="571504"/>
          </a:xfrm>
          <a:prstGeom prst="rect">
            <a:avLst/>
          </a:prstGeom>
        </p:spPr>
      </p:pic>
      <p:sp>
        <p:nvSpPr>
          <p:cNvPr id="33" name="Rectangle 32"/>
          <p:cNvSpPr/>
          <p:nvPr/>
        </p:nvSpPr>
        <p:spPr>
          <a:xfrm flipH="1">
            <a:off x="5857884"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5715008"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flipH="1">
            <a:off x="6143635" y="1000108"/>
            <a:ext cx="45719" cy="57150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6286512" y="1000108"/>
            <a:ext cx="71438"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flipH="1">
            <a:off x="5572131"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000760" y="1000108"/>
            <a:ext cx="45719" cy="428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3214678" y="3429000"/>
            <a:ext cx="5500726" cy="369332"/>
          </a:xfrm>
          <a:prstGeom prst="rect">
            <a:avLst/>
          </a:prstGeom>
          <a:noFill/>
        </p:spPr>
        <p:txBody>
          <a:bodyPr wrap="square" rtlCol="0">
            <a:spAutoFit/>
          </a:bodyPr>
          <a:lstStyle/>
          <a:p>
            <a:r>
              <a:rPr lang="fr-FR" dirty="0" smtClean="0"/>
              <a:t> </a:t>
            </a:r>
            <a:endParaRPr lang="fr-FR" dirty="0"/>
          </a:p>
        </p:txBody>
      </p:sp>
      <p:sp>
        <p:nvSpPr>
          <p:cNvPr id="47" name="Rectangle 46"/>
          <p:cNvSpPr/>
          <p:nvPr/>
        </p:nvSpPr>
        <p:spPr>
          <a:xfrm>
            <a:off x="12215866" y="3929066"/>
            <a:ext cx="7143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57"/>
          <p:cNvCxnSpPr/>
          <p:nvPr/>
        </p:nvCxnSpPr>
        <p:spPr>
          <a:xfrm>
            <a:off x="642910" y="5429264"/>
            <a:ext cx="807249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beaux poissons fonds bleu pour titre.jpg"/>
          <p:cNvPicPr>
            <a:picLocks noGrp="1" noChangeAspect="1"/>
          </p:cNvPicPr>
          <p:nvPr>
            <p:ph idx="1"/>
          </p:nvPr>
        </p:nvPicPr>
        <p:blipFill>
          <a:blip r:embed="rId2" cstate="print"/>
          <a:stretch>
            <a:fillRect/>
          </a:stretch>
        </p:blipFill>
        <p:spPr>
          <a:xfrm>
            <a:off x="0" y="0"/>
            <a:ext cx="9144000" cy="6858000"/>
          </a:xfrm>
        </p:spPr>
      </p:pic>
      <p:sp>
        <p:nvSpPr>
          <p:cNvPr id="6" name="ZoneTexte 5"/>
          <p:cNvSpPr txBox="1"/>
          <p:nvPr/>
        </p:nvSpPr>
        <p:spPr>
          <a:xfrm>
            <a:off x="1500166" y="642919"/>
            <a:ext cx="6072230" cy="1200329"/>
          </a:xfrm>
          <a:prstGeom prst="rect">
            <a:avLst/>
          </a:prstGeom>
          <a:noFill/>
        </p:spPr>
        <p:txBody>
          <a:bodyPr wrap="square" rtlCol="0">
            <a:spAutoFit/>
          </a:bodyPr>
          <a:lstStyle/>
          <a:p>
            <a:r>
              <a:rPr lang="fr-FR" sz="7200" b="1" u="sng" dirty="0" smtClean="0">
                <a:solidFill>
                  <a:schemeClr val="bg1"/>
                </a:solidFill>
              </a:rPr>
              <a:t>ETUDE DE CAS  </a:t>
            </a:r>
            <a:endParaRPr lang="fr-FR" sz="7200" b="1" u="sng" dirty="0">
              <a:solidFill>
                <a:schemeClr val="bg1"/>
              </a:solidFill>
            </a:endParaRPr>
          </a:p>
        </p:txBody>
      </p:sp>
      <p:sp>
        <p:nvSpPr>
          <p:cNvPr id="7" name="ZoneTexte 6"/>
          <p:cNvSpPr txBox="1"/>
          <p:nvPr/>
        </p:nvSpPr>
        <p:spPr>
          <a:xfrm>
            <a:off x="928662" y="2643182"/>
            <a:ext cx="7715304" cy="3139321"/>
          </a:xfrm>
          <a:prstGeom prst="rect">
            <a:avLst/>
          </a:prstGeom>
          <a:noFill/>
        </p:spPr>
        <p:txBody>
          <a:bodyPr wrap="square" rtlCol="0">
            <a:spAutoFit/>
          </a:bodyPr>
          <a:lstStyle/>
          <a:p>
            <a:r>
              <a:rPr lang="fr-FR" sz="6600" b="1" dirty="0" smtClean="0">
                <a:solidFill>
                  <a:schemeClr val="bg1"/>
                </a:solidFill>
              </a:rPr>
              <a:t>UNE ZONE DE PÊCHE DANS L’ATLANTIQUE</a:t>
            </a:r>
          </a:p>
          <a:p>
            <a:r>
              <a:rPr lang="fr-FR" sz="6600" b="1" dirty="0" smtClean="0">
                <a:solidFill>
                  <a:schemeClr val="bg1"/>
                </a:solidFill>
              </a:rPr>
              <a:t>      DU  NORD EST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14338"/>
            <a:ext cx="7572428" cy="1631976"/>
          </a:xfrm>
        </p:spPr>
        <p:txBody>
          <a:bodyPr>
            <a:normAutofit/>
          </a:bodyPr>
          <a:lstStyle/>
          <a:p>
            <a:r>
              <a:rPr lang="fr-FR" sz="1600" b="1" dirty="0" smtClean="0"/>
              <a:t>EXPLOITATION DU DOSSIER DOCUMENTAIRE: UNE  ZONE DE PECHE DANS L’ATLANTIQUE DU NORD  EST (corrigé)</a:t>
            </a:r>
            <a:r>
              <a:rPr lang="fr-FR" sz="1600" dirty="0" smtClean="0"/>
              <a:t/>
            </a:r>
            <a:br>
              <a:rPr lang="fr-FR" sz="1600" dirty="0" smtClean="0"/>
            </a:br>
            <a:endParaRPr lang="fr-FR" sz="1600" dirty="0"/>
          </a:p>
        </p:txBody>
      </p:sp>
      <p:pic>
        <p:nvPicPr>
          <p:cNvPr id="6" name="Espace réservé du contenu 5" descr="carte atlantique nord gogle earth.jpg"/>
          <p:cNvPicPr>
            <a:picLocks noGrp="1" noChangeAspect="1"/>
          </p:cNvPicPr>
          <p:nvPr>
            <p:ph idx="1"/>
          </p:nvPr>
        </p:nvPicPr>
        <p:blipFill>
          <a:blip r:embed="rId3" cstate="print"/>
          <a:stretch>
            <a:fillRect/>
          </a:stretch>
        </p:blipFill>
        <p:spPr>
          <a:xfrm>
            <a:off x="642909" y="928670"/>
            <a:ext cx="2000265" cy="1643074"/>
          </a:xfrm>
        </p:spPr>
      </p:pic>
      <p:pic>
        <p:nvPicPr>
          <p:cNvPr id="7" name="Image 6" descr="carte marine golfe de gascogne.png"/>
          <p:cNvPicPr>
            <a:picLocks noChangeAspect="1"/>
          </p:cNvPicPr>
          <p:nvPr/>
        </p:nvPicPr>
        <p:blipFill>
          <a:blip r:embed="rId4" cstate="print"/>
          <a:stretch>
            <a:fillRect/>
          </a:stretch>
        </p:blipFill>
        <p:spPr>
          <a:xfrm>
            <a:off x="6643669" y="857232"/>
            <a:ext cx="2143141" cy="1785950"/>
          </a:xfrm>
          <a:prstGeom prst="rect">
            <a:avLst/>
          </a:prstGeom>
        </p:spPr>
      </p:pic>
      <p:pic>
        <p:nvPicPr>
          <p:cNvPr id="8" name="Image 7" descr="zones-fao-2003.jpg"/>
          <p:cNvPicPr>
            <a:picLocks noChangeAspect="1"/>
          </p:cNvPicPr>
          <p:nvPr/>
        </p:nvPicPr>
        <p:blipFill>
          <a:blip r:embed="rId5" cstate="print"/>
          <a:stretch>
            <a:fillRect/>
          </a:stretch>
        </p:blipFill>
        <p:spPr>
          <a:xfrm>
            <a:off x="3214678" y="928670"/>
            <a:ext cx="3187032" cy="1714511"/>
          </a:xfrm>
          <a:prstGeom prst="rect">
            <a:avLst/>
          </a:prstGeom>
        </p:spPr>
      </p:pic>
      <p:pic>
        <p:nvPicPr>
          <p:cNvPr id="10" name="Image 9" descr="STYLO PLUME.jpg"/>
          <p:cNvPicPr>
            <a:picLocks noChangeAspect="1"/>
          </p:cNvPicPr>
          <p:nvPr/>
        </p:nvPicPr>
        <p:blipFill>
          <a:blip r:embed="rId6" cstate="print"/>
          <a:stretch>
            <a:fillRect/>
          </a:stretch>
        </p:blipFill>
        <p:spPr>
          <a:xfrm>
            <a:off x="0" y="0"/>
            <a:ext cx="833429" cy="833429"/>
          </a:xfrm>
          <a:prstGeom prst="rect">
            <a:avLst/>
          </a:prstGeom>
        </p:spPr>
      </p:pic>
      <p:sp>
        <p:nvSpPr>
          <p:cNvPr id="12" name="ZoneTexte 11"/>
          <p:cNvSpPr txBox="1"/>
          <p:nvPr/>
        </p:nvSpPr>
        <p:spPr>
          <a:xfrm>
            <a:off x="571472" y="3143248"/>
            <a:ext cx="8358246" cy="3416320"/>
          </a:xfrm>
          <a:prstGeom prst="rect">
            <a:avLst/>
          </a:prstGeom>
          <a:noFill/>
        </p:spPr>
        <p:txBody>
          <a:bodyPr wrap="square" rtlCol="0">
            <a:spAutoFit/>
          </a:bodyPr>
          <a:lstStyle/>
          <a:p>
            <a:endParaRPr lang="fr-FR" dirty="0" smtClean="0"/>
          </a:p>
          <a:p>
            <a:r>
              <a:rPr lang="fr-FR" dirty="0" smtClean="0"/>
              <a:t>Où?</a:t>
            </a:r>
          </a:p>
          <a:p>
            <a:endParaRPr lang="fr-FR" dirty="0" smtClean="0"/>
          </a:p>
          <a:p>
            <a:r>
              <a:rPr lang="fr-FR" dirty="0" smtClean="0"/>
              <a:t>QUELLE RESSOURCE?</a:t>
            </a:r>
          </a:p>
          <a:p>
            <a:endParaRPr lang="fr-FR" dirty="0" smtClean="0"/>
          </a:p>
          <a:p>
            <a:r>
              <a:rPr lang="fr-FR" dirty="0" smtClean="0"/>
              <a:t>Qui?</a:t>
            </a:r>
          </a:p>
          <a:p>
            <a:endParaRPr lang="fr-FR" dirty="0" smtClean="0"/>
          </a:p>
          <a:p>
            <a:r>
              <a:rPr lang="fr-FR" dirty="0" smtClean="0"/>
              <a:t>Quels Etats?</a:t>
            </a:r>
          </a:p>
          <a:p>
            <a:endParaRPr lang="fr-FR" dirty="0" smtClean="0"/>
          </a:p>
          <a:p>
            <a:r>
              <a:rPr lang="fr-FR" dirty="0" smtClean="0"/>
              <a:t>Quels autres acteurs?</a:t>
            </a:r>
          </a:p>
          <a:p>
            <a:endParaRPr lang="fr-FR" dirty="0" smtClean="0"/>
          </a:p>
          <a:p>
            <a:endParaRPr lang="fr-FR" dirty="0"/>
          </a:p>
        </p:txBody>
      </p:sp>
      <p:cxnSp>
        <p:nvCxnSpPr>
          <p:cNvPr id="14" name="Connecteur droit 13"/>
          <p:cNvCxnSpPr/>
          <p:nvPr/>
        </p:nvCxnSpPr>
        <p:spPr>
          <a:xfrm>
            <a:off x="785786" y="4857760"/>
            <a:ext cx="792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42910" y="3786190"/>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2910" y="4286256"/>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42910" y="4857760"/>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42910" y="6000768"/>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678693" y="4679165"/>
            <a:ext cx="26432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1750199" y="4679165"/>
            <a:ext cx="26432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642910" y="3357562"/>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5400000">
            <a:off x="7393801" y="4679165"/>
            <a:ext cx="2643206"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Image 18" descr="anchois.jpg"/>
          <p:cNvPicPr>
            <a:picLocks noChangeAspect="1"/>
          </p:cNvPicPr>
          <p:nvPr/>
        </p:nvPicPr>
        <p:blipFill>
          <a:blip r:embed="rId7" cstate="print"/>
          <a:stretch>
            <a:fillRect/>
          </a:stretch>
        </p:blipFill>
        <p:spPr>
          <a:xfrm>
            <a:off x="6643702" y="3857628"/>
            <a:ext cx="1781166" cy="383276"/>
          </a:xfrm>
          <a:prstGeom prst="rect">
            <a:avLst/>
          </a:prstGeom>
        </p:spPr>
      </p:pic>
      <p:pic>
        <p:nvPicPr>
          <p:cNvPr id="20" name="Image 19" descr="chalutier en peche.jpg"/>
          <p:cNvPicPr>
            <a:picLocks noChangeAspect="1"/>
          </p:cNvPicPr>
          <p:nvPr/>
        </p:nvPicPr>
        <p:blipFill>
          <a:blip r:embed="rId8" cstate="print"/>
          <a:stretch>
            <a:fillRect/>
          </a:stretch>
        </p:blipFill>
        <p:spPr>
          <a:xfrm>
            <a:off x="3071802" y="4286256"/>
            <a:ext cx="762005" cy="571504"/>
          </a:xfrm>
          <a:prstGeom prst="rect">
            <a:avLst/>
          </a:prstGeom>
        </p:spPr>
      </p:pic>
      <p:pic>
        <p:nvPicPr>
          <p:cNvPr id="21" name="Image 20" descr="MARIN PECHEUR AVEC ANCHOIS.bmp"/>
          <p:cNvPicPr>
            <a:picLocks noChangeAspect="1"/>
          </p:cNvPicPr>
          <p:nvPr/>
        </p:nvPicPr>
        <p:blipFill>
          <a:blip r:embed="rId9" cstate="print"/>
          <a:stretch>
            <a:fillRect/>
          </a:stretch>
        </p:blipFill>
        <p:spPr>
          <a:xfrm>
            <a:off x="3786182" y="4286256"/>
            <a:ext cx="785818" cy="571504"/>
          </a:xfrm>
          <a:prstGeom prst="rect">
            <a:avLst/>
          </a:prstGeom>
        </p:spPr>
      </p:pic>
      <p:sp>
        <p:nvSpPr>
          <p:cNvPr id="23" name="ZoneTexte 22"/>
          <p:cNvSpPr txBox="1"/>
          <p:nvPr/>
        </p:nvSpPr>
        <p:spPr>
          <a:xfrm>
            <a:off x="214282" y="2000240"/>
            <a:ext cx="1357290" cy="369332"/>
          </a:xfrm>
          <a:prstGeom prst="rect">
            <a:avLst/>
          </a:prstGeom>
          <a:noFill/>
        </p:spPr>
        <p:txBody>
          <a:bodyPr wrap="square" rtlCol="0">
            <a:spAutoFit/>
          </a:bodyPr>
          <a:lstStyle/>
          <a:p>
            <a:r>
              <a:rPr lang="fr-FR" b="1" dirty="0" smtClean="0"/>
              <a:t>AMERIQUE</a:t>
            </a:r>
            <a:endParaRPr lang="fr-FR" b="1" dirty="0"/>
          </a:p>
        </p:txBody>
      </p:sp>
      <p:sp>
        <p:nvSpPr>
          <p:cNvPr id="27" name="ZoneTexte 26"/>
          <p:cNvSpPr txBox="1"/>
          <p:nvPr/>
        </p:nvSpPr>
        <p:spPr>
          <a:xfrm>
            <a:off x="1928794" y="2071678"/>
            <a:ext cx="1143008" cy="369332"/>
          </a:xfrm>
          <a:prstGeom prst="rect">
            <a:avLst/>
          </a:prstGeom>
          <a:noFill/>
        </p:spPr>
        <p:txBody>
          <a:bodyPr wrap="square" rtlCol="0">
            <a:spAutoFit/>
          </a:bodyPr>
          <a:lstStyle/>
          <a:p>
            <a:r>
              <a:rPr lang="fr-FR" b="1" dirty="0" smtClean="0"/>
              <a:t>AFRIQUE</a:t>
            </a:r>
            <a:endParaRPr lang="fr-FR" b="1" dirty="0"/>
          </a:p>
        </p:txBody>
      </p:sp>
      <p:sp>
        <p:nvSpPr>
          <p:cNvPr id="29" name="ZoneTexte 28"/>
          <p:cNvSpPr txBox="1"/>
          <p:nvPr/>
        </p:nvSpPr>
        <p:spPr>
          <a:xfrm>
            <a:off x="1500166" y="1142984"/>
            <a:ext cx="1428760" cy="369332"/>
          </a:xfrm>
          <a:prstGeom prst="rect">
            <a:avLst/>
          </a:prstGeom>
          <a:noFill/>
        </p:spPr>
        <p:txBody>
          <a:bodyPr wrap="square" rtlCol="0">
            <a:spAutoFit/>
          </a:bodyPr>
          <a:lstStyle/>
          <a:p>
            <a:r>
              <a:rPr lang="fr-FR" b="1" dirty="0" smtClean="0"/>
              <a:t>EUROPE</a:t>
            </a:r>
            <a:endParaRPr lang="fr-FR" b="1" dirty="0"/>
          </a:p>
        </p:txBody>
      </p:sp>
      <p:sp>
        <p:nvSpPr>
          <p:cNvPr id="30" name="ZoneTexte 29"/>
          <p:cNvSpPr txBox="1"/>
          <p:nvPr/>
        </p:nvSpPr>
        <p:spPr>
          <a:xfrm>
            <a:off x="1000100" y="1500174"/>
            <a:ext cx="1785950" cy="646331"/>
          </a:xfrm>
          <a:prstGeom prst="rect">
            <a:avLst/>
          </a:prstGeom>
          <a:noFill/>
        </p:spPr>
        <p:txBody>
          <a:bodyPr wrap="square" rtlCol="0">
            <a:spAutoFit/>
          </a:bodyPr>
          <a:lstStyle/>
          <a:p>
            <a:r>
              <a:rPr lang="fr-FR" dirty="0" smtClean="0">
                <a:solidFill>
                  <a:schemeClr val="bg1"/>
                </a:solidFill>
              </a:rPr>
              <a:t>OCEAN ATLANTIQUE</a:t>
            </a:r>
            <a:endParaRPr lang="fr-FR" dirty="0">
              <a:solidFill>
                <a:schemeClr val="bg1"/>
              </a:solidFill>
            </a:endParaRPr>
          </a:p>
        </p:txBody>
      </p:sp>
      <p:sp>
        <p:nvSpPr>
          <p:cNvPr id="33" name="Rectangle 32"/>
          <p:cNvSpPr/>
          <p:nvPr/>
        </p:nvSpPr>
        <p:spPr>
          <a:xfrm flipH="1">
            <a:off x="5857884"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5715008"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flipH="1">
            <a:off x="6143635" y="1000108"/>
            <a:ext cx="45719" cy="57150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6286512" y="1000108"/>
            <a:ext cx="71438"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flipH="1">
            <a:off x="5572131"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000760" y="1000108"/>
            <a:ext cx="45719" cy="428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7715272" y="1142984"/>
            <a:ext cx="1928826" cy="369332"/>
          </a:xfrm>
          <a:prstGeom prst="rect">
            <a:avLst/>
          </a:prstGeom>
          <a:noFill/>
        </p:spPr>
        <p:txBody>
          <a:bodyPr wrap="square" rtlCol="0">
            <a:spAutoFit/>
          </a:bodyPr>
          <a:lstStyle/>
          <a:p>
            <a:r>
              <a:rPr lang="fr-FR" dirty="0" smtClean="0"/>
              <a:t>FRANCE</a:t>
            </a:r>
            <a:endParaRPr lang="fr-FR" dirty="0"/>
          </a:p>
        </p:txBody>
      </p:sp>
      <p:sp>
        <p:nvSpPr>
          <p:cNvPr id="42" name="ZoneTexte 41"/>
          <p:cNvSpPr txBox="1"/>
          <p:nvPr/>
        </p:nvSpPr>
        <p:spPr>
          <a:xfrm>
            <a:off x="7358082" y="2214554"/>
            <a:ext cx="1785918" cy="369332"/>
          </a:xfrm>
          <a:prstGeom prst="rect">
            <a:avLst/>
          </a:prstGeom>
          <a:noFill/>
        </p:spPr>
        <p:txBody>
          <a:bodyPr wrap="square" rtlCol="0">
            <a:spAutoFit/>
          </a:bodyPr>
          <a:lstStyle/>
          <a:p>
            <a:r>
              <a:rPr lang="fr-FR" dirty="0" smtClean="0"/>
              <a:t>ESPAGNE</a:t>
            </a:r>
            <a:endParaRPr lang="fr-FR" dirty="0"/>
          </a:p>
        </p:txBody>
      </p:sp>
      <p:sp>
        <p:nvSpPr>
          <p:cNvPr id="43" name="ZoneTexte 42"/>
          <p:cNvSpPr txBox="1"/>
          <p:nvPr/>
        </p:nvSpPr>
        <p:spPr>
          <a:xfrm>
            <a:off x="6858016" y="1500174"/>
            <a:ext cx="1285884" cy="646331"/>
          </a:xfrm>
          <a:prstGeom prst="rect">
            <a:avLst/>
          </a:prstGeom>
          <a:noFill/>
        </p:spPr>
        <p:txBody>
          <a:bodyPr wrap="square" rtlCol="0">
            <a:spAutoFit/>
          </a:bodyPr>
          <a:lstStyle/>
          <a:p>
            <a:r>
              <a:rPr lang="fr-FR" dirty="0" smtClean="0"/>
              <a:t>Golfe de </a:t>
            </a:r>
          </a:p>
          <a:p>
            <a:r>
              <a:rPr lang="fr-FR" dirty="0" smtClean="0"/>
              <a:t>Gascogne</a:t>
            </a:r>
            <a:endParaRPr lang="fr-FR" dirty="0"/>
          </a:p>
        </p:txBody>
      </p:sp>
      <p:sp>
        <p:nvSpPr>
          <p:cNvPr id="44" name="ZoneTexte 43"/>
          <p:cNvSpPr txBox="1"/>
          <p:nvPr/>
        </p:nvSpPr>
        <p:spPr>
          <a:xfrm>
            <a:off x="3214678" y="3429000"/>
            <a:ext cx="5500726" cy="369332"/>
          </a:xfrm>
          <a:prstGeom prst="rect">
            <a:avLst/>
          </a:prstGeom>
          <a:noFill/>
        </p:spPr>
        <p:txBody>
          <a:bodyPr wrap="square" rtlCol="0">
            <a:spAutoFit/>
          </a:bodyPr>
          <a:lstStyle/>
          <a:p>
            <a:r>
              <a:rPr lang="fr-FR" dirty="0" smtClean="0"/>
              <a:t> le  golfe de Gascogne, dans l’Atlantique du nord est</a:t>
            </a:r>
            <a:endParaRPr lang="fr-FR" dirty="0"/>
          </a:p>
        </p:txBody>
      </p:sp>
      <p:sp>
        <p:nvSpPr>
          <p:cNvPr id="45" name="ZoneTexte 44"/>
          <p:cNvSpPr txBox="1"/>
          <p:nvPr/>
        </p:nvSpPr>
        <p:spPr>
          <a:xfrm>
            <a:off x="3214678" y="3857628"/>
            <a:ext cx="3000396" cy="369332"/>
          </a:xfrm>
          <a:prstGeom prst="rect">
            <a:avLst/>
          </a:prstGeom>
          <a:noFill/>
        </p:spPr>
        <p:txBody>
          <a:bodyPr wrap="square" rtlCol="0">
            <a:spAutoFit/>
          </a:bodyPr>
          <a:lstStyle/>
          <a:p>
            <a:r>
              <a:rPr lang="fr-FR" dirty="0" smtClean="0"/>
              <a:t>Un poisson : l’anchois</a:t>
            </a:r>
            <a:endParaRPr lang="fr-FR" dirty="0"/>
          </a:p>
        </p:txBody>
      </p:sp>
      <p:sp>
        <p:nvSpPr>
          <p:cNvPr id="47" name="Rectangle 46"/>
          <p:cNvSpPr/>
          <p:nvPr/>
        </p:nvSpPr>
        <p:spPr>
          <a:xfrm>
            <a:off x="12215866" y="3929066"/>
            <a:ext cx="7143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4643438" y="4429132"/>
            <a:ext cx="4000528" cy="369332"/>
          </a:xfrm>
          <a:prstGeom prst="rect">
            <a:avLst/>
          </a:prstGeom>
          <a:noFill/>
        </p:spPr>
        <p:txBody>
          <a:bodyPr wrap="square" rtlCol="0">
            <a:spAutoFit/>
          </a:bodyPr>
          <a:lstStyle/>
          <a:p>
            <a:r>
              <a:rPr lang="fr-FR" dirty="0" smtClean="0"/>
              <a:t>Des pêcheurs (Français et Espagnols)</a:t>
            </a:r>
            <a:endParaRPr lang="fr-FR" dirty="0"/>
          </a:p>
        </p:txBody>
      </p:sp>
      <p:sp>
        <p:nvSpPr>
          <p:cNvPr id="49" name="ZoneTexte 48"/>
          <p:cNvSpPr txBox="1"/>
          <p:nvPr/>
        </p:nvSpPr>
        <p:spPr>
          <a:xfrm>
            <a:off x="3143240" y="5000636"/>
            <a:ext cx="5143536" cy="369332"/>
          </a:xfrm>
          <a:prstGeom prst="rect">
            <a:avLst/>
          </a:prstGeom>
          <a:noFill/>
        </p:spPr>
        <p:txBody>
          <a:bodyPr wrap="square" rtlCol="0">
            <a:spAutoFit/>
          </a:bodyPr>
          <a:lstStyle/>
          <a:p>
            <a:r>
              <a:rPr lang="fr-FR" dirty="0" smtClean="0"/>
              <a:t>   La France et l’Espagne</a:t>
            </a:r>
            <a:endParaRPr lang="fr-FR" dirty="0"/>
          </a:p>
        </p:txBody>
      </p:sp>
      <p:sp>
        <p:nvSpPr>
          <p:cNvPr id="51" name="Rectangle 50"/>
          <p:cNvSpPr/>
          <p:nvPr/>
        </p:nvSpPr>
        <p:spPr>
          <a:xfrm>
            <a:off x="3357554" y="2714620"/>
            <a:ext cx="71438" cy="2857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3571868" y="2714620"/>
            <a:ext cx="71438" cy="2857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3786182" y="2714620"/>
            <a:ext cx="71438" cy="2857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4000496" y="2643182"/>
            <a:ext cx="2500330" cy="369332"/>
          </a:xfrm>
          <a:prstGeom prst="rect">
            <a:avLst/>
          </a:prstGeom>
          <a:noFill/>
        </p:spPr>
        <p:txBody>
          <a:bodyPr wrap="square" rtlCol="0">
            <a:spAutoFit/>
          </a:bodyPr>
          <a:lstStyle/>
          <a:p>
            <a:r>
              <a:rPr lang="fr-FR" dirty="0" smtClean="0"/>
              <a:t>Atlantique du nord est</a:t>
            </a:r>
            <a:endParaRPr lang="fr-FR" dirty="0"/>
          </a:p>
        </p:txBody>
      </p:sp>
      <p:cxnSp>
        <p:nvCxnSpPr>
          <p:cNvPr id="58" name="Connecteur droit 57"/>
          <p:cNvCxnSpPr/>
          <p:nvPr/>
        </p:nvCxnSpPr>
        <p:spPr>
          <a:xfrm>
            <a:off x="642910" y="5429264"/>
            <a:ext cx="8072494"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3214678" y="5572140"/>
            <a:ext cx="5500726" cy="369332"/>
          </a:xfrm>
          <a:prstGeom prst="rect">
            <a:avLst/>
          </a:prstGeom>
          <a:noFill/>
        </p:spPr>
        <p:txBody>
          <a:bodyPr wrap="square" rtlCol="0">
            <a:spAutoFit/>
          </a:bodyPr>
          <a:lstStyle/>
          <a:p>
            <a:r>
              <a:rPr lang="fr-FR" dirty="0" smtClean="0"/>
              <a:t>   L’Union européenne. Les « scientifiques » (IFREMER)</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14338"/>
            <a:ext cx="7572428" cy="1631976"/>
          </a:xfrm>
        </p:spPr>
        <p:txBody>
          <a:bodyPr>
            <a:normAutofit/>
          </a:bodyPr>
          <a:lstStyle/>
          <a:p>
            <a:r>
              <a:rPr lang="fr-FR" sz="1600" b="1" dirty="0" smtClean="0"/>
              <a:t>EXPLOITATION DU DOSSIER DOCUMENTAIRE: UNE  ZONE DE PECHE DANS L’ATLANTIQUE DU NORD  EST (corrigé)</a:t>
            </a:r>
            <a:r>
              <a:rPr lang="fr-FR" sz="1600" dirty="0" smtClean="0"/>
              <a:t/>
            </a:r>
            <a:br>
              <a:rPr lang="fr-FR" sz="1600" dirty="0" smtClean="0"/>
            </a:br>
            <a:endParaRPr lang="fr-FR" sz="1600" dirty="0"/>
          </a:p>
        </p:txBody>
      </p:sp>
      <p:pic>
        <p:nvPicPr>
          <p:cNvPr id="6" name="Espace réservé du contenu 5" descr="carte atlantique nord gogle earth.jpg"/>
          <p:cNvPicPr>
            <a:picLocks noGrp="1" noChangeAspect="1"/>
          </p:cNvPicPr>
          <p:nvPr>
            <p:ph idx="1"/>
          </p:nvPr>
        </p:nvPicPr>
        <p:blipFill>
          <a:blip r:embed="rId3" cstate="print"/>
          <a:stretch>
            <a:fillRect/>
          </a:stretch>
        </p:blipFill>
        <p:spPr>
          <a:xfrm>
            <a:off x="642909" y="928670"/>
            <a:ext cx="2000265" cy="1643074"/>
          </a:xfrm>
        </p:spPr>
      </p:pic>
      <p:pic>
        <p:nvPicPr>
          <p:cNvPr id="7" name="Image 6" descr="carte marine golfe de gascogne.png"/>
          <p:cNvPicPr>
            <a:picLocks noChangeAspect="1"/>
          </p:cNvPicPr>
          <p:nvPr/>
        </p:nvPicPr>
        <p:blipFill>
          <a:blip r:embed="rId4" cstate="print"/>
          <a:stretch>
            <a:fillRect/>
          </a:stretch>
        </p:blipFill>
        <p:spPr>
          <a:xfrm>
            <a:off x="6643669" y="857232"/>
            <a:ext cx="2143141" cy="1785950"/>
          </a:xfrm>
          <a:prstGeom prst="rect">
            <a:avLst/>
          </a:prstGeom>
        </p:spPr>
      </p:pic>
      <p:pic>
        <p:nvPicPr>
          <p:cNvPr id="8" name="Image 7" descr="zones-fao-2003.jpg"/>
          <p:cNvPicPr>
            <a:picLocks noChangeAspect="1"/>
          </p:cNvPicPr>
          <p:nvPr/>
        </p:nvPicPr>
        <p:blipFill>
          <a:blip r:embed="rId5" cstate="print"/>
          <a:stretch>
            <a:fillRect/>
          </a:stretch>
        </p:blipFill>
        <p:spPr>
          <a:xfrm>
            <a:off x="3214678" y="928670"/>
            <a:ext cx="3187032" cy="1714511"/>
          </a:xfrm>
          <a:prstGeom prst="rect">
            <a:avLst/>
          </a:prstGeom>
        </p:spPr>
      </p:pic>
      <p:pic>
        <p:nvPicPr>
          <p:cNvPr id="10" name="Image 9" descr="STYLO PLUME.jpg"/>
          <p:cNvPicPr>
            <a:picLocks noChangeAspect="1"/>
          </p:cNvPicPr>
          <p:nvPr/>
        </p:nvPicPr>
        <p:blipFill>
          <a:blip r:embed="rId6" cstate="print"/>
          <a:stretch>
            <a:fillRect/>
          </a:stretch>
        </p:blipFill>
        <p:spPr>
          <a:xfrm>
            <a:off x="0" y="0"/>
            <a:ext cx="833429" cy="833429"/>
          </a:xfrm>
          <a:prstGeom prst="rect">
            <a:avLst/>
          </a:prstGeom>
        </p:spPr>
      </p:pic>
      <p:sp>
        <p:nvSpPr>
          <p:cNvPr id="12" name="ZoneTexte 11"/>
          <p:cNvSpPr txBox="1"/>
          <p:nvPr/>
        </p:nvSpPr>
        <p:spPr>
          <a:xfrm>
            <a:off x="571472" y="3143248"/>
            <a:ext cx="8358246" cy="3416320"/>
          </a:xfrm>
          <a:prstGeom prst="rect">
            <a:avLst/>
          </a:prstGeom>
          <a:noFill/>
        </p:spPr>
        <p:txBody>
          <a:bodyPr wrap="square" rtlCol="0">
            <a:spAutoFit/>
          </a:bodyPr>
          <a:lstStyle/>
          <a:p>
            <a:endParaRPr lang="fr-FR" dirty="0" smtClean="0"/>
          </a:p>
          <a:p>
            <a:r>
              <a:rPr lang="fr-FR" dirty="0" smtClean="0"/>
              <a:t>Où?</a:t>
            </a:r>
          </a:p>
          <a:p>
            <a:endParaRPr lang="fr-FR" dirty="0" smtClean="0"/>
          </a:p>
          <a:p>
            <a:r>
              <a:rPr lang="fr-FR" dirty="0" smtClean="0"/>
              <a:t>QUELLE RESSOURCE?</a:t>
            </a:r>
          </a:p>
          <a:p>
            <a:endParaRPr lang="fr-FR" dirty="0" smtClean="0"/>
          </a:p>
          <a:p>
            <a:r>
              <a:rPr lang="fr-FR" dirty="0" smtClean="0"/>
              <a:t>Qui?</a:t>
            </a:r>
          </a:p>
          <a:p>
            <a:endParaRPr lang="fr-FR" dirty="0" smtClean="0"/>
          </a:p>
          <a:p>
            <a:r>
              <a:rPr lang="fr-FR" dirty="0" smtClean="0"/>
              <a:t>Quels Etats?</a:t>
            </a:r>
          </a:p>
          <a:p>
            <a:endParaRPr lang="fr-FR" dirty="0" smtClean="0"/>
          </a:p>
          <a:p>
            <a:r>
              <a:rPr lang="fr-FR" dirty="0" smtClean="0"/>
              <a:t>Quels autres acteurs?</a:t>
            </a:r>
          </a:p>
          <a:p>
            <a:endParaRPr lang="fr-FR" dirty="0" smtClean="0"/>
          </a:p>
          <a:p>
            <a:endParaRPr lang="fr-FR" dirty="0"/>
          </a:p>
        </p:txBody>
      </p:sp>
      <p:cxnSp>
        <p:nvCxnSpPr>
          <p:cNvPr id="14" name="Connecteur droit 13"/>
          <p:cNvCxnSpPr/>
          <p:nvPr/>
        </p:nvCxnSpPr>
        <p:spPr>
          <a:xfrm>
            <a:off x="785786" y="4857760"/>
            <a:ext cx="79296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42910" y="3786190"/>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2910" y="4286256"/>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42910" y="4857760"/>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42910" y="6000768"/>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678693" y="4679165"/>
            <a:ext cx="26432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1750199" y="4679165"/>
            <a:ext cx="26432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642910" y="3357562"/>
            <a:ext cx="8072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5400000">
            <a:off x="7393801" y="4679165"/>
            <a:ext cx="2643206"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Image 18" descr="anchois.jpg"/>
          <p:cNvPicPr>
            <a:picLocks noChangeAspect="1"/>
          </p:cNvPicPr>
          <p:nvPr/>
        </p:nvPicPr>
        <p:blipFill>
          <a:blip r:embed="rId7" cstate="print"/>
          <a:stretch>
            <a:fillRect/>
          </a:stretch>
        </p:blipFill>
        <p:spPr>
          <a:xfrm>
            <a:off x="6643702" y="3857628"/>
            <a:ext cx="1781166" cy="383276"/>
          </a:xfrm>
          <a:prstGeom prst="rect">
            <a:avLst/>
          </a:prstGeom>
        </p:spPr>
      </p:pic>
      <p:pic>
        <p:nvPicPr>
          <p:cNvPr id="20" name="Image 19" descr="chalutier en peche.jpg"/>
          <p:cNvPicPr>
            <a:picLocks noChangeAspect="1"/>
          </p:cNvPicPr>
          <p:nvPr/>
        </p:nvPicPr>
        <p:blipFill>
          <a:blip r:embed="rId8" cstate="print"/>
          <a:stretch>
            <a:fillRect/>
          </a:stretch>
        </p:blipFill>
        <p:spPr>
          <a:xfrm>
            <a:off x="3071802" y="4286256"/>
            <a:ext cx="762005" cy="571504"/>
          </a:xfrm>
          <a:prstGeom prst="rect">
            <a:avLst/>
          </a:prstGeom>
        </p:spPr>
      </p:pic>
      <p:pic>
        <p:nvPicPr>
          <p:cNvPr id="21" name="Image 20" descr="MARIN PECHEUR AVEC ANCHOIS.bmp"/>
          <p:cNvPicPr>
            <a:picLocks noChangeAspect="1"/>
          </p:cNvPicPr>
          <p:nvPr/>
        </p:nvPicPr>
        <p:blipFill>
          <a:blip r:embed="rId9" cstate="print"/>
          <a:stretch>
            <a:fillRect/>
          </a:stretch>
        </p:blipFill>
        <p:spPr>
          <a:xfrm>
            <a:off x="3786182" y="4286256"/>
            <a:ext cx="785818" cy="571504"/>
          </a:xfrm>
          <a:prstGeom prst="rect">
            <a:avLst/>
          </a:prstGeom>
        </p:spPr>
      </p:pic>
      <p:sp>
        <p:nvSpPr>
          <p:cNvPr id="25" name="Explosion 1 24"/>
          <p:cNvSpPr/>
          <p:nvPr/>
        </p:nvSpPr>
        <p:spPr>
          <a:xfrm>
            <a:off x="5643570" y="4643446"/>
            <a:ext cx="2357454" cy="107154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214282" y="2000240"/>
            <a:ext cx="1357290" cy="369332"/>
          </a:xfrm>
          <a:prstGeom prst="rect">
            <a:avLst/>
          </a:prstGeom>
          <a:noFill/>
        </p:spPr>
        <p:txBody>
          <a:bodyPr wrap="square" rtlCol="0">
            <a:spAutoFit/>
          </a:bodyPr>
          <a:lstStyle/>
          <a:p>
            <a:r>
              <a:rPr lang="fr-FR" b="1" dirty="0" smtClean="0"/>
              <a:t>AMERIQUE</a:t>
            </a:r>
            <a:endParaRPr lang="fr-FR" b="1" dirty="0"/>
          </a:p>
        </p:txBody>
      </p:sp>
      <p:sp>
        <p:nvSpPr>
          <p:cNvPr id="27" name="ZoneTexte 26"/>
          <p:cNvSpPr txBox="1"/>
          <p:nvPr/>
        </p:nvSpPr>
        <p:spPr>
          <a:xfrm>
            <a:off x="1928794" y="2071678"/>
            <a:ext cx="1143008" cy="369332"/>
          </a:xfrm>
          <a:prstGeom prst="rect">
            <a:avLst/>
          </a:prstGeom>
          <a:noFill/>
        </p:spPr>
        <p:txBody>
          <a:bodyPr wrap="square" rtlCol="0">
            <a:spAutoFit/>
          </a:bodyPr>
          <a:lstStyle/>
          <a:p>
            <a:r>
              <a:rPr lang="fr-FR" b="1" dirty="0" smtClean="0"/>
              <a:t>AFRIQUE</a:t>
            </a:r>
            <a:endParaRPr lang="fr-FR" b="1" dirty="0"/>
          </a:p>
        </p:txBody>
      </p:sp>
      <p:sp>
        <p:nvSpPr>
          <p:cNvPr id="29" name="ZoneTexte 28"/>
          <p:cNvSpPr txBox="1"/>
          <p:nvPr/>
        </p:nvSpPr>
        <p:spPr>
          <a:xfrm>
            <a:off x="1500166" y="1142984"/>
            <a:ext cx="1428760" cy="369332"/>
          </a:xfrm>
          <a:prstGeom prst="rect">
            <a:avLst/>
          </a:prstGeom>
          <a:noFill/>
        </p:spPr>
        <p:txBody>
          <a:bodyPr wrap="square" rtlCol="0">
            <a:spAutoFit/>
          </a:bodyPr>
          <a:lstStyle/>
          <a:p>
            <a:r>
              <a:rPr lang="fr-FR" b="1" dirty="0" smtClean="0"/>
              <a:t>EUROPE</a:t>
            </a:r>
            <a:endParaRPr lang="fr-FR" b="1" dirty="0"/>
          </a:p>
        </p:txBody>
      </p:sp>
      <p:sp>
        <p:nvSpPr>
          <p:cNvPr id="30" name="ZoneTexte 29"/>
          <p:cNvSpPr txBox="1"/>
          <p:nvPr/>
        </p:nvSpPr>
        <p:spPr>
          <a:xfrm>
            <a:off x="1000100" y="1500174"/>
            <a:ext cx="1785950" cy="646331"/>
          </a:xfrm>
          <a:prstGeom prst="rect">
            <a:avLst/>
          </a:prstGeom>
          <a:noFill/>
        </p:spPr>
        <p:txBody>
          <a:bodyPr wrap="square" rtlCol="0">
            <a:spAutoFit/>
          </a:bodyPr>
          <a:lstStyle/>
          <a:p>
            <a:r>
              <a:rPr lang="fr-FR" dirty="0" smtClean="0">
                <a:solidFill>
                  <a:schemeClr val="bg1"/>
                </a:solidFill>
              </a:rPr>
              <a:t>OCEAN ATLANTIQUE</a:t>
            </a:r>
            <a:endParaRPr lang="fr-FR" dirty="0">
              <a:solidFill>
                <a:schemeClr val="bg1"/>
              </a:solidFill>
            </a:endParaRPr>
          </a:p>
        </p:txBody>
      </p:sp>
      <p:sp>
        <p:nvSpPr>
          <p:cNvPr id="33" name="Rectangle 32"/>
          <p:cNvSpPr/>
          <p:nvPr/>
        </p:nvSpPr>
        <p:spPr>
          <a:xfrm flipH="1">
            <a:off x="5857884"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5715008"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flipH="1">
            <a:off x="6143635" y="1000108"/>
            <a:ext cx="45719" cy="57150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6286512" y="1000108"/>
            <a:ext cx="71438"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flipH="1">
            <a:off x="5572131" y="1000108"/>
            <a:ext cx="45719" cy="57150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000760" y="1000108"/>
            <a:ext cx="45719" cy="428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7715272" y="1142984"/>
            <a:ext cx="1928826" cy="369332"/>
          </a:xfrm>
          <a:prstGeom prst="rect">
            <a:avLst/>
          </a:prstGeom>
          <a:noFill/>
        </p:spPr>
        <p:txBody>
          <a:bodyPr wrap="square" rtlCol="0">
            <a:spAutoFit/>
          </a:bodyPr>
          <a:lstStyle/>
          <a:p>
            <a:r>
              <a:rPr lang="fr-FR" dirty="0" smtClean="0"/>
              <a:t>FRANCE</a:t>
            </a:r>
            <a:endParaRPr lang="fr-FR" dirty="0"/>
          </a:p>
        </p:txBody>
      </p:sp>
      <p:sp>
        <p:nvSpPr>
          <p:cNvPr id="42" name="ZoneTexte 41"/>
          <p:cNvSpPr txBox="1"/>
          <p:nvPr/>
        </p:nvSpPr>
        <p:spPr>
          <a:xfrm>
            <a:off x="7358082" y="2214554"/>
            <a:ext cx="1785918" cy="369332"/>
          </a:xfrm>
          <a:prstGeom prst="rect">
            <a:avLst/>
          </a:prstGeom>
          <a:noFill/>
        </p:spPr>
        <p:txBody>
          <a:bodyPr wrap="square" rtlCol="0">
            <a:spAutoFit/>
          </a:bodyPr>
          <a:lstStyle/>
          <a:p>
            <a:r>
              <a:rPr lang="fr-FR" dirty="0" smtClean="0"/>
              <a:t>ESPAGNE</a:t>
            </a:r>
            <a:endParaRPr lang="fr-FR" dirty="0"/>
          </a:p>
        </p:txBody>
      </p:sp>
      <p:sp>
        <p:nvSpPr>
          <p:cNvPr id="43" name="ZoneTexte 42"/>
          <p:cNvSpPr txBox="1"/>
          <p:nvPr/>
        </p:nvSpPr>
        <p:spPr>
          <a:xfrm>
            <a:off x="6858016" y="1500174"/>
            <a:ext cx="1285884" cy="646331"/>
          </a:xfrm>
          <a:prstGeom prst="rect">
            <a:avLst/>
          </a:prstGeom>
          <a:noFill/>
        </p:spPr>
        <p:txBody>
          <a:bodyPr wrap="square" rtlCol="0">
            <a:spAutoFit/>
          </a:bodyPr>
          <a:lstStyle/>
          <a:p>
            <a:r>
              <a:rPr lang="fr-FR" dirty="0" smtClean="0"/>
              <a:t>Golfe de </a:t>
            </a:r>
          </a:p>
          <a:p>
            <a:r>
              <a:rPr lang="fr-FR" dirty="0" smtClean="0"/>
              <a:t>Gascogne</a:t>
            </a:r>
            <a:endParaRPr lang="fr-FR" dirty="0"/>
          </a:p>
        </p:txBody>
      </p:sp>
      <p:sp>
        <p:nvSpPr>
          <p:cNvPr id="44" name="ZoneTexte 43"/>
          <p:cNvSpPr txBox="1"/>
          <p:nvPr/>
        </p:nvSpPr>
        <p:spPr>
          <a:xfrm>
            <a:off x="3214678" y="3429000"/>
            <a:ext cx="5500726" cy="369332"/>
          </a:xfrm>
          <a:prstGeom prst="rect">
            <a:avLst/>
          </a:prstGeom>
          <a:noFill/>
        </p:spPr>
        <p:txBody>
          <a:bodyPr wrap="square" rtlCol="0">
            <a:spAutoFit/>
          </a:bodyPr>
          <a:lstStyle/>
          <a:p>
            <a:r>
              <a:rPr lang="fr-FR" dirty="0" smtClean="0"/>
              <a:t> le  golfe de Gascogne, dans l’Atlantique du nord est</a:t>
            </a:r>
            <a:endParaRPr lang="fr-FR" dirty="0"/>
          </a:p>
        </p:txBody>
      </p:sp>
      <p:sp>
        <p:nvSpPr>
          <p:cNvPr id="45" name="ZoneTexte 44"/>
          <p:cNvSpPr txBox="1"/>
          <p:nvPr/>
        </p:nvSpPr>
        <p:spPr>
          <a:xfrm>
            <a:off x="3214678" y="3857628"/>
            <a:ext cx="3000396" cy="369332"/>
          </a:xfrm>
          <a:prstGeom prst="rect">
            <a:avLst/>
          </a:prstGeom>
          <a:noFill/>
        </p:spPr>
        <p:txBody>
          <a:bodyPr wrap="square" rtlCol="0">
            <a:spAutoFit/>
          </a:bodyPr>
          <a:lstStyle/>
          <a:p>
            <a:r>
              <a:rPr lang="fr-FR" dirty="0" smtClean="0"/>
              <a:t>Un poisson : l’anchois</a:t>
            </a:r>
            <a:endParaRPr lang="fr-FR" dirty="0"/>
          </a:p>
        </p:txBody>
      </p:sp>
      <p:sp>
        <p:nvSpPr>
          <p:cNvPr id="47" name="Rectangle 46"/>
          <p:cNvSpPr/>
          <p:nvPr/>
        </p:nvSpPr>
        <p:spPr>
          <a:xfrm>
            <a:off x="12215866" y="3929066"/>
            <a:ext cx="7143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4643438" y="4429132"/>
            <a:ext cx="4000528" cy="369332"/>
          </a:xfrm>
          <a:prstGeom prst="rect">
            <a:avLst/>
          </a:prstGeom>
          <a:noFill/>
        </p:spPr>
        <p:txBody>
          <a:bodyPr wrap="square" rtlCol="0">
            <a:spAutoFit/>
          </a:bodyPr>
          <a:lstStyle/>
          <a:p>
            <a:r>
              <a:rPr lang="fr-FR" dirty="0" smtClean="0"/>
              <a:t>Des pêcheurs (Français et Espagnols)</a:t>
            </a:r>
            <a:endParaRPr lang="fr-FR" dirty="0"/>
          </a:p>
        </p:txBody>
      </p:sp>
      <p:sp>
        <p:nvSpPr>
          <p:cNvPr id="49" name="ZoneTexte 48"/>
          <p:cNvSpPr txBox="1"/>
          <p:nvPr/>
        </p:nvSpPr>
        <p:spPr>
          <a:xfrm>
            <a:off x="3143240" y="5000636"/>
            <a:ext cx="5143536" cy="369332"/>
          </a:xfrm>
          <a:prstGeom prst="rect">
            <a:avLst/>
          </a:prstGeom>
          <a:noFill/>
        </p:spPr>
        <p:txBody>
          <a:bodyPr wrap="square" rtlCol="0">
            <a:spAutoFit/>
          </a:bodyPr>
          <a:lstStyle/>
          <a:p>
            <a:r>
              <a:rPr lang="fr-FR" dirty="0" smtClean="0"/>
              <a:t>   La France et l’Espagne</a:t>
            </a:r>
            <a:endParaRPr lang="fr-FR" dirty="0"/>
          </a:p>
        </p:txBody>
      </p:sp>
      <p:sp>
        <p:nvSpPr>
          <p:cNvPr id="50" name="ZoneTexte 49"/>
          <p:cNvSpPr txBox="1"/>
          <p:nvPr/>
        </p:nvSpPr>
        <p:spPr>
          <a:xfrm>
            <a:off x="6000760" y="4929198"/>
            <a:ext cx="2000264" cy="369332"/>
          </a:xfrm>
          <a:prstGeom prst="rect">
            <a:avLst/>
          </a:prstGeom>
          <a:noFill/>
        </p:spPr>
        <p:txBody>
          <a:bodyPr wrap="square" rtlCol="0">
            <a:spAutoFit/>
          </a:bodyPr>
          <a:lstStyle/>
          <a:p>
            <a:r>
              <a:rPr lang="fr-FR" b="1" dirty="0" smtClean="0"/>
              <a:t>Conflit ancien</a:t>
            </a:r>
            <a:endParaRPr lang="fr-FR" b="1" dirty="0"/>
          </a:p>
        </p:txBody>
      </p:sp>
      <p:sp>
        <p:nvSpPr>
          <p:cNvPr id="51" name="Rectangle 50"/>
          <p:cNvSpPr/>
          <p:nvPr/>
        </p:nvSpPr>
        <p:spPr>
          <a:xfrm>
            <a:off x="3357554" y="2714620"/>
            <a:ext cx="71438" cy="2857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3571868" y="2714620"/>
            <a:ext cx="71438" cy="2857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3786182" y="2714620"/>
            <a:ext cx="71438" cy="2857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4000496" y="2643182"/>
            <a:ext cx="2500330" cy="369332"/>
          </a:xfrm>
          <a:prstGeom prst="rect">
            <a:avLst/>
          </a:prstGeom>
          <a:noFill/>
        </p:spPr>
        <p:txBody>
          <a:bodyPr wrap="square" rtlCol="0">
            <a:spAutoFit/>
          </a:bodyPr>
          <a:lstStyle/>
          <a:p>
            <a:r>
              <a:rPr lang="fr-FR" dirty="0" smtClean="0"/>
              <a:t>Atlantique du nord est</a:t>
            </a:r>
            <a:endParaRPr lang="fr-FR" dirty="0"/>
          </a:p>
        </p:txBody>
      </p:sp>
      <p:cxnSp>
        <p:nvCxnSpPr>
          <p:cNvPr id="58" name="Connecteur droit 57"/>
          <p:cNvCxnSpPr/>
          <p:nvPr/>
        </p:nvCxnSpPr>
        <p:spPr>
          <a:xfrm>
            <a:off x="642910" y="5429264"/>
            <a:ext cx="8072494"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3214678" y="5572140"/>
            <a:ext cx="5500726" cy="369332"/>
          </a:xfrm>
          <a:prstGeom prst="rect">
            <a:avLst/>
          </a:prstGeom>
          <a:noFill/>
        </p:spPr>
        <p:txBody>
          <a:bodyPr wrap="square" rtlCol="0">
            <a:spAutoFit/>
          </a:bodyPr>
          <a:lstStyle/>
          <a:p>
            <a:r>
              <a:rPr lang="fr-FR" dirty="0" smtClean="0"/>
              <a:t>   L’Union européenne. Les « scientifiques » (IFREMER)</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68637"/>
            <a:ext cx="8229600" cy="45719"/>
          </a:xfrm>
        </p:spPr>
        <p:txBody>
          <a:bodyPr>
            <a:normAutofit fontScale="90000"/>
          </a:bodyPr>
          <a:lstStyle/>
          <a:p>
            <a:endParaRPr lang="fr-FR" u="sng" dirty="0">
              <a:solidFill>
                <a:srgbClr val="FF0000"/>
              </a:solidFill>
            </a:endParaRPr>
          </a:p>
        </p:txBody>
      </p:sp>
      <p:sp>
        <p:nvSpPr>
          <p:cNvPr id="3" name="Espace réservé du contenu 2"/>
          <p:cNvSpPr>
            <a:spLocks noGrp="1"/>
          </p:cNvSpPr>
          <p:nvPr>
            <p:ph idx="1"/>
          </p:nvPr>
        </p:nvSpPr>
        <p:spPr>
          <a:xfrm>
            <a:off x="457200" y="1000108"/>
            <a:ext cx="8229600" cy="5126055"/>
          </a:xfrm>
        </p:spPr>
        <p:txBody>
          <a:bodyPr>
            <a:normAutofit/>
          </a:bodyPr>
          <a:lstStyle/>
          <a:p>
            <a:endParaRPr lang="fr-FR" sz="4000" dirty="0" smtClean="0">
              <a:solidFill>
                <a:srgbClr val="FF0000"/>
              </a:solidFill>
            </a:endParaRPr>
          </a:p>
          <a:p>
            <a:pPr>
              <a:buNone/>
            </a:pPr>
            <a:r>
              <a:rPr lang="fr-FR" sz="4000" dirty="0" smtClean="0">
                <a:solidFill>
                  <a:srgbClr val="0070C0"/>
                </a:solidFill>
              </a:rPr>
              <a:t>   « La mer est donc au nombre des choses qui ne sont point dans le commerce, c’est-à-dire qui ne peuvent devenir propriété privée »</a:t>
            </a:r>
          </a:p>
          <a:p>
            <a:pPr>
              <a:buNone/>
            </a:pPr>
            <a:r>
              <a:rPr lang="fr-FR" sz="4000" dirty="0" smtClean="0">
                <a:solidFill>
                  <a:srgbClr val="0070C0"/>
                </a:solidFill>
              </a:rPr>
              <a:t>                      Grotius, XVII </a:t>
            </a:r>
            <a:r>
              <a:rPr lang="fr-FR" sz="4000" dirty="0" err="1" smtClean="0">
                <a:solidFill>
                  <a:srgbClr val="0070C0"/>
                </a:solidFill>
              </a:rPr>
              <a:t>ème</a:t>
            </a:r>
            <a:r>
              <a:rPr lang="fr-FR" sz="4000" dirty="0" smtClean="0">
                <a:solidFill>
                  <a:srgbClr val="0070C0"/>
                </a:solidFill>
              </a:rPr>
              <a:t> siècle</a:t>
            </a:r>
            <a:endParaRPr lang="fr-FR" sz="4000" dirty="0">
              <a:solidFill>
                <a:srgbClr val="0070C0"/>
              </a:solidFill>
            </a:endParaRPr>
          </a:p>
        </p:txBody>
      </p:sp>
      <p:sp>
        <p:nvSpPr>
          <p:cNvPr id="5" name="Cadre 4"/>
          <p:cNvSpPr/>
          <p:nvPr/>
        </p:nvSpPr>
        <p:spPr>
          <a:xfrm>
            <a:off x="0" y="214290"/>
            <a:ext cx="9144000" cy="6429420"/>
          </a:xfrm>
          <a:prstGeom prst="frame">
            <a:avLst/>
          </a:prstGeom>
          <a:solidFill>
            <a:schemeClr val="accent4">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2071670" y="285728"/>
            <a:ext cx="4500594" cy="584775"/>
          </a:xfrm>
          <a:prstGeom prst="rect">
            <a:avLst/>
          </a:prstGeom>
          <a:noFill/>
        </p:spPr>
        <p:txBody>
          <a:bodyPr wrap="square" rtlCol="0">
            <a:spAutoFit/>
          </a:bodyPr>
          <a:lstStyle/>
          <a:p>
            <a:pPr algn="ctr"/>
            <a:r>
              <a:rPr lang="fr-FR" sz="3200" b="1" dirty="0" smtClean="0">
                <a:solidFill>
                  <a:srgbClr val="FF00FF"/>
                </a:solidFill>
              </a:rPr>
              <a:t>DEUXIEME HEURE</a:t>
            </a:r>
            <a:endParaRPr lang="fr-FR" sz="3200" b="1" dirty="0">
              <a:solidFill>
                <a:srgbClr val="FF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Vidéo INA . </a:t>
            </a:r>
            <a:r>
              <a:rPr lang="fr-FR" dirty="0" err="1" smtClean="0"/>
              <a:t>fr</a:t>
            </a:r>
            <a:r>
              <a:rPr lang="fr-FR" dirty="0" smtClean="0"/>
              <a:t> : </a:t>
            </a:r>
            <a:br>
              <a:rPr lang="fr-FR" dirty="0" smtClean="0"/>
            </a:br>
            <a:r>
              <a:rPr lang="fr-FR" dirty="0" smtClean="0"/>
              <a:t>« la guerre de l’anchois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Emission du 18.04.1996</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Autofit/>
          </a:bodyPr>
          <a:lstStyle/>
          <a:p>
            <a:r>
              <a:rPr lang="fr-FR" sz="2400" b="1" dirty="0" smtClean="0">
                <a:solidFill>
                  <a:srgbClr val="FF0000"/>
                </a:solidFill>
              </a:rPr>
              <a:t>CHRONOLOGIE: document à destination du </a:t>
            </a:r>
            <a:r>
              <a:rPr lang="fr-FR" sz="2400" b="1" dirty="0" smtClean="0">
                <a:solidFill>
                  <a:srgbClr val="FF0000"/>
                </a:solidFill>
              </a:rPr>
              <a:t>PROFESSEUR à simplifier pour les élèves</a:t>
            </a:r>
            <a:endParaRPr lang="fr-FR" sz="2400" b="1" dirty="0">
              <a:solidFill>
                <a:srgbClr val="FF0000"/>
              </a:solidFill>
            </a:endParaRPr>
          </a:p>
        </p:txBody>
      </p:sp>
      <p:sp>
        <p:nvSpPr>
          <p:cNvPr id="3" name="Espace réservé du contenu 2"/>
          <p:cNvSpPr>
            <a:spLocks noGrp="1"/>
          </p:cNvSpPr>
          <p:nvPr>
            <p:ph idx="1"/>
          </p:nvPr>
        </p:nvSpPr>
        <p:spPr>
          <a:xfrm>
            <a:off x="500034" y="714356"/>
            <a:ext cx="8429652" cy="6143645"/>
          </a:xfrm>
          <a:ln>
            <a:solidFill>
              <a:schemeClr val="tx1"/>
            </a:solidFill>
          </a:ln>
        </p:spPr>
        <p:txBody>
          <a:bodyPr>
            <a:normAutofit/>
          </a:bodyPr>
          <a:lstStyle/>
          <a:p>
            <a:pPr>
              <a:buNone/>
            </a:pPr>
            <a:r>
              <a:rPr lang="fr-FR" sz="1400" dirty="0" smtClean="0"/>
              <a:t>        </a:t>
            </a:r>
            <a:r>
              <a:rPr lang="fr-FR" sz="1400" b="1" dirty="0" smtClean="0"/>
              <a:t>1974:                                 </a:t>
            </a:r>
            <a:r>
              <a:rPr lang="fr-FR" sz="1400" b="1" dirty="0" smtClean="0">
                <a:solidFill>
                  <a:srgbClr val="FF0000"/>
                </a:solidFill>
              </a:rPr>
              <a:t>1982:</a:t>
            </a:r>
            <a:r>
              <a:rPr lang="fr-FR" sz="1400" dirty="0" smtClean="0">
                <a:solidFill>
                  <a:srgbClr val="FF0000"/>
                </a:solidFill>
              </a:rPr>
              <a:t> </a:t>
            </a:r>
            <a:r>
              <a:rPr lang="fr-FR" sz="1400" dirty="0" err="1" smtClean="0">
                <a:solidFill>
                  <a:srgbClr val="FF0000"/>
                </a:solidFill>
              </a:rPr>
              <a:t>Montégo</a:t>
            </a:r>
            <a:r>
              <a:rPr lang="fr-FR" sz="1400" dirty="0" smtClean="0">
                <a:solidFill>
                  <a:srgbClr val="FF0000"/>
                </a:solidFill>
              </a:rPr>
              <a:t> </a:t>
            </a:r>
            <a:r>
              <a:rPr lang="fr-FR" sz="1400" dirty="0" err="1" smtClean="0">
                <a:solidFill>
                  <a:srgbClr val="FF0000"/>
                </a:solidFill>
              </a:rPr>
              <a:t>Bay</a:t>
            </a:r>
            <a:r>
              <a:rPr lang="fr-FR" sz="1400" b="1" dirty="0" smtClean="0">
                <a:solidFill>
                  <a:srgbClr val="FF0000"/>
                </a:solidFill>
              </a:rPr>
              <a:t>                                                   </a:t>
            </a:r>
          </a:p>
          <a:p>
            <a:pPr>
              <a:buNone/>
            </a:pPr>
            <a:r>
              <a:rPr lang="fr-FR" sz="1400" dirty="0" smtClean="0"/>
              <a:t>Délimitation de                        </a:t>
            </a:r>
            <a:r>
              <a:rPr lang="fr-FR" sz="1400" dirty="0" smtClean="0">
                <a:solidFill>
                  <a:srgbClr val="FF0000"/>
                </a:solidFill>
              </a:rPr>
              <a:t>découpage maritime</a:t>
            </a:r>
          </a:p>
          <a:p>
            <a:pPr>
              <a:buNone/>
            </a:pPr>
            <a:r>
              <a:rPr lang="fr-FR" sz="1400" dirty="0" smtClean="0"/>
              <a:t>la mer territoriale                    </a:t>
            </a:r>
            <a:r>
              <a:rPr lang="fr-FR" sz="1400" dirty="0" smtClean="0">
                <a:solidFill>
                  <a:srgbClr val="FF0000"/>
                </a:solidFill>
              </a:rPr>
              <a:t>Mise en place des ZEE (200 MILLES NAUTIQUES = 270 km) =</a:t>
            </a:r>
            <a:r>
              <a:rPr lang="fr-FR" sz="1400" b="1" dirty="0" smtClean="0">
                <a:solidFill>
                  <a:srgbClr val="FF0000"/>
                </a:solidFill>
              </a:rPr>
              <a:t>espace approprié</a:t>
            </a:r>
          </a:p>
          <a:p>
            <a:pPr>
              <a:buNone/>
            </a:pPr>
            <a:r>
              <a:rPr lang="fr-FR" sz="1400" dirty="0" smtClean="0"/>
              <a:t>Entre la France et                                            </a:t>
            </a:r>
            <a:r>
              <a:rPr lang="fr-FR" sz="1400" b="1" dirty="0" smtClean="0">
                <a:solidFill>
                  <a:srgbClr val="FF0000"/>
                </a:solidFill>
              </a:rPr>
              <a:t>1986:</a:t>
            </a:r>
            <a:r>
              <a:rPr lang="fr-FR" sz="1400" dirty="0" smtClean="0">
                <a:solidFill>
                  <a:srgbClr val="FF0000"/>
                </a:solidFill>
              </a:rPr>
              <a:t> </a:t>
            </a:r>
            <a:r>
              <a:rPr lang="fr-FR" sz="1400" b="1" dirty="0" smtClean="0">
                <a:solidFill>
                  <a:srgbClr val="FF0000"/>
                </a:solidFill>
              </a:rPr>
              <a:t>entrée de l’Espagne dans le CEE</a:t>
            </a:r>
          </a:p>
          <a:p>
            <a:pPr>
              <a:buNone/>
            </a:pPr>
            <a:r>
              <a:rPr lang="fr-FR" sz="1400" dirty="0" smtClean="0"/>
              <a:t>L’Espagne                                                               </a:t>
            </a:r>
          </a:p>
          <a:p>
            <a:pPr>
              <a:buNone/>
            </a:pPr>
            <a:endParaRPr lang="fr-FR" sz="1400" dirty="0" smtClean="0"/>
          </a:p>
          <a:p>
            <a:pPr>
              <a:buNone/>
            </a:pPr>
            <a:endParaRPr lang="fr-FR" sz="1400" dirty="0" smtClean="0"/>
          </a:p>
          <a:p>
            <a:pPr>
              <a:buNone/>
            </a:pPr>
            <a:endParaRPr lang="fr-FR" sz="1400" dirty="0" smtClean="0"/>
          </a:p>
          <a:p>
            <a:pPr>
              <a:buNone/>
            </a:pPr>
            <a:r>
              <a:rPr lang="fr-FR" sz="1400" dirty="0" smtClean="0"/>
              <a:t>                             </a:t>
            </a:r>
          </a:p>
          <a:p>
            <a:pPr>
              <a:buNone/>
            </a:pPr>
            <a:r>
              <a:rPr lang="fr-FR" sz="1400" dirty="0" smtClean="0"/>
              <a:t>                            </a:t>
            </a:r>
            <a:r>
              <a:rPr lang="fr-FR" sz="1400" b="1" dirty="0" smtClean="0"/>
              <a:t>1977:</a:t>
            </a:r>
            <a:r>
              <a:rPr lang="fr-FR" sz="1400" dirty="0" smtClean="0"/>
              <a:t>naissance d’une                                        </a:t>
            </a:r>
            <a:r>
              <a:rPr lang="fr-FR" sz="1400" b="1" dirty="0" smtClean="0">
                <a:solidFill>
                  <a:srgbClr val="FF0000"/>
                </a:solidFill>
              </a:rPr>
              <a:t>1992</a:t>
            </a:r>
            <a:r>
              <a:rPr lang="fr-FR" sz="1400" dirty="0" smtClean="0">
                <a:solidFill>
                  <a:srgbClr val="FF0000"/>
                </a:solidFill>
              </a:rPr>
              <a:t>:Conférence de Rio : notion de pêche durable</a:t>
            </a:r>
          </a:p>
          <a:p>
            <a:pPr>
              <a:buNone/>
            </a:pPr>
            <a:r>
              <a:rPr lang="fr-FR" sz="1400" dirty="0" smtClean="0"/>
              <a:t>                             zone exclusive communautaire                                     </a:t>
            </a:r>
          </a:p>
          <a:p>
            <a:pPr>
              <a:buNone/>
            </a:pPr>
            <a:r>
              <a:rPr lang="fr-FR" sz="1400" dirty="0" smtClean="0"/>
              <a:t>                                                                                                                            </a:t>
            </a:r>
            <a:r>
              <a:rPr lang="fr-FR" sz="1400" b="1" dirty="0" smtClean="0"/>
              <a:t>2004:</a:t>
            </a:r>
            <a:r>
              <a:rPr lang="fr-FR" sz="1400" dirty="0" smtClean="0"/>
              <a:t> destruction de matériel de pêche</a:t>
            </a:r>
          </a:p>
          <a:p>
            <a:pPr>
              <a:buNone/>
            </a:pPr>
            <a:r>
              <a:rPr lang="fr-FR" sz="1400" dirty="0" smtClean="0"/>
              <a:t>           Début du conflit                                                                          (île d’Yeu) par  une flottille espagnole.</a:t>
            </a:r>
          </a:p>
          <a:p>
            <a:pPr>
              <a:buNone/>
            </a:pPr>
            <a:endParaRPr lang="fr-FR" sz="1400" dirty="0" smtClean="0"/>
          </a:p>
          <a:p>
            <a:pPr>
              <a:buNone/>
            </a:pPr>
            <a:endParaRPr lang="fr-FR" sz="1400" dirty="0" smtClean="0"/>
          </a:p>
          <a:p>
            <a:pPr>
              <a:buNone/>
            </a:pPr>
            <a:endParaRPr lang="fr-FR" sz="1400" dirty="0" smtClean="0"/>
          </a:p>
          <a:p>
            <a:pPr>
              <a:buNone/>
            </a:pPr>
            <a:endParaRPr lang="fr-FR" sz="1400" dirty="0" smtClean="0"/>
          </a:p>
          <a:p>
            <a:pPr>
              <a:buNone/>
            </a:pPr>
            <a:r>
              <a:rPr lang="fr-FR" sz="1400" dirty="0" smtClean="0"/>
              <a:t>         violence entre pêcheurs:                          l’Espagne ne dispose pas </a:t>
            </a:r>
          </a:p>
          <a:p>
            <a:pPr>
              <a:buNone/>
            </a:pPr>
            <a:r>
              <a:rPr lang="fr-FR" sz="1400" dirty="0" smtClean="0"/>
              <a:t>         coup de fusil en pleine mer,                     des mêmes droits en raison de l’</a:t>
            </a:r>
            <a:r>
              <a:rPr lang="fr-FR" sz="1400" dirty="0" err="1" smtClean="0"/>
              <a:t>im</a:t>
            </a:r>
            <a:r>
              <a:rPr lang="fr-FR" sz="1400" dirty="0" smtClean="0"/>
              <a:t>-</a:t>
            </a:r>
          </a:p>
          <a:p>
            <a:pPr>
              <a:buNone/>
            </a:pPr>
            <a:r>
              <a:rPr lang="fr-FR" sz="1400" dirty="0" smtClean="0"/>
              <a:t>         la marine nationale doit intervenir         portance de sa flotte : </a:t>
            </a:r>
            <a:r>
              <a:rPr lang="fr-FR" sz="1400" b="1" dirty="0" smtClean="0"/>
              <a:t>mesures considérées                 </a:t>
            </a:r>
            <a:r>
              <a:rPr lang="fr-FR" sz="1400" b="1" u="sng" dirty="0" smtClean="0"/>
              <a:t> </a:t>
            </a:r>
            <a:r>
              <a:rPr lang="fr-FR" sz="1100" b="1" u="sng" dirty="0" smtClean="0"/>
              <a:t>DIALOGUE,DISCUS-</a:t>
            </a:r>
          </a:p>
          <a:p>
            <a:pPr>
              <a:buNone/>
            </a:pPr>
            <a:r>
              <a:rPr lang="fr-FR" sz="1400" b="1" dirty="0" smtClean="0"/>
              <a:t>                                                                                 comme discriminatoires.                 </a:t>
            </a:r>
            <a:r>
              <a:rPr lang="fr-FR" sz="1200" b="1" u="sng" dirty="0" smtClean="0"/>
              <a:t>SION , ATTENUATION                                                  </a:t>
            </a:r>
          </a:p>
          <a:p>
            <a:pPr>
              <a:buNone/>
            </a:pPr>
            <a:r>
              <a:rPr lang="fr-FR" sz="1100" b="1" dirty="0" smtClean="0"/>
              <a:t>                                                                                                                                                                                                                          </a:t>
            </a:r>
            <a:r>
              <a:rPr lang="fr-FR" sz="1100" b="1" u="sng" dirty="0" smtClean="0"/>
              <a:t>ACCEPTATION</a:t>
            </a:r>
            <a:r>
              <a:rPr lang="fr-FR" sz="1100" b="1" dirty="0" smtClean="0"/>
              <a:t>  </a:t>
            </a:r>
            <a:r>
              <a:rPr lang="fr-FR" sz="1100" dirty="0" smtClean="0"/>
              <a:t>   </a:t>
            </a:r>
            <a:r>
              <a:rPr lang="fr-FR" sz="1400" dirty="0" smtClean="0"/>
              <a:t>        </a:t>
            </a:r>
            <a:endParaRPr lang="fr-FR" sz="1400" b="1" dirty="0"/>
          </a:p>
        </p:txBody>
      </p:sp>
      <p:sp>
        <p:nvSpPr>
          <p:cNvPr id="4" name="Flèche droite 3"/>
          <p:cNvSpPr/>
          <p:nvPr/>
        </p:nvSpPr>
        <p:spPr>
          <a:xfrm>
            <a:off x="500034" y="1928802"/>
            <a:ext cx="8286808" cy="1428760"/>
          </a:xfrm>
          <a:prstGeom prst="rightArrow">
            <a:avLst/>
          </a:prstGeom>
          <a:solidFill>
            <a:srgbClr val="83D3FF">
              <a:alpha val="27843"/>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500034" y="4071942"/>
            <a:ext cx="8286808" cy="1428760"/>
          </a:xfrm>
          <a:prstGeom prst="rightArrow">
            <a:avLst/>
          </a:prstGeom>
          <a:solidFill>
            <a:srgbClr val="00B0F0">
              <a:alpha val="25882"/>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cxnSp>
        <p:nvCxnSpPr>
          <p:cNvPr id="7" name="Connecteur droit 6"/>
          <p:cNvCxnSpPr/>
          <p:nvPr/>
        </p:nvCxnSpPr>
        <p:spPr>
          <a:xfrm rot="5400000">
            <a:off x="-2107453" y="3536157"/>
            <a:ext cx="52149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a:off x="-178627" y="3536157"/>
            <a:ext cx="52149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a:off x="1714480" y="3500438"/>
            <a:ext cx="5143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3464711" y="3536157"/>
            <a:ext cx="52149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5179223" y="3536157"/>
            <a:ext cx="5214974"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Flèche vers le haut 21"/>
          <p:cNvSpPr/>
          <p:nvPr/>
        </p:nvSpPr>
        <p:spPr>
          <a:xfrm>
            <a:off x="1357290" y="2000240"/>
            <a:ext cx="142876"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flipH="1">
            <a:off x="2000232" y="3000372"/>
            <a:ext cx="11715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haut 23"/>
          <p:cNvSpPr/>
          <p:nvPr/>
        </p:nvSpPr>
        <p:spPr>
          <a:xfrm>
            <a:off x="2714612" y="2000240"/>
            <a:ext cx="142876"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2714612" y="2571744"/>
            <a:ext cx="5000660" cy="369332"/>
          </a:xfrm>
          <a:prstGeom prst="rect">
            <a:avLst/>
          </a:prstGeom>
          <a:noFill/>
        </p:spPr>
        <p:txBody>
          <a:bodyPr wrap="square" rtlCol="0">
            <a:spAutoFit/>
          </a:bodyPr>
          <a:lstStyle/>
          <a:p>
            <a:r>
              <a:rPr lang="fr-FR" dirty="0" smtClean="0"/>
              <a:t>ZEE: 95 % des ressources mondiales s’y trouvent</a:t>
            </a:r>
            <a:endParaRPr lang="fr-FR" dirty="0"/>
          </a:p>
        </p:txBody>
      </p:sp>
      <p:sp>
        <p:nvSpPr>
          <p:cNvPr id="28" name="Flèche vers le haut 27"/>
          <p:cNvSpPr/>
          <p:nvPr/>
        </p:nvSpPr>
        <p:spPr>
          <a:xfrm>
            <a:off x="3643306" y="2000240"/>
            <a:ext cx="142876"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vers le haut 28"/>
          <p:cNvSpPr/>
          <p:nvPr/>
        </p:nvSpPr>
        <p:spPr>
          <a:xfrm rot="10800000">
            <a:off x="4572000" y="3000372"/>
            <a:ext cx="142876"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8429652" y="1142984"/>
            <a:ext cx="500034" cy="1938992"/>
          </a:xfrm>
          <a:prstGeom prst="rect">
            <a:avLst/>
          </a:prstGeom>
          <a:noFill/>
        </p:spPr>
        <p:txBody>
          <a:bodyPr wrap="square" rtlCol="0">
            <a:spAutoFit/>
          </a:bodyPr>
          <a:lstStyle/>
          <a:p>
            <a:r>
              <a:rPr lang="fr-FR" sz="2400" b="1" dirty="0" smtClean="0"/>
              <a:t>D</a:t>
            </a:r>
          </a:p>
          <a:p>
            <a:r>
              <a:rPr lang="fr-FR" sz="2400" b="1" dirty="0" smtClean="0"/>
              <a:t>R</a:t>
            </a:r>
          </a:p>
          <a:p>
            <a:r>
              <a:rPr lang="fr-FR" sz="2400" b="1" dirty="0" smtClean="0"/>
              <a:t>O</a:t>
            </a:r>
          </a:p>
          <a:p>
            <a:r>
              <a:rPr lang="fr-FR" sz="2400" b="1" dirty="0" smtClean="0"/>
              <a:t>I</a:t>
            </a:r>
          </a:p>
          <a:p>
            <a:r>
              <a:rPr lang="fr-FR" sz="2400" b="1" dirty="0" smtClean="0"/>
              <a:t>T</a:t>
            </a:r>
            <a:endParaRPr lang="fr-FR" sz="2400" b="1" dirty="0"/>
          </a:p>
        </p:txBody>
      </p:sp>
      <p:sp>
        <p:nvSpPr>
          <p:cNvPr id="31" name="ZoneTexte 30"/>
          <p:cNvSpPr txBox="1"/>
          <p:nvPr/>
        </p:nvSpPr>
        <p:spPr>
          <a:xfrm>
            <a:off x="8643966" y="3857628"/>
            <a:ext cx="214314" cy="2677656"/>
          </a:xfrm>
          <a:prstGeom prst="rect">
            <a:avLst/>
          </a:prstGeom>
          <a:noFill/>
        </p:spPr>
        <p:txBody>
          <a:bodyPr wrap="square" rtlCol="0">
            <a:spAutoFit/>
          </a:bodyPr>
          <a:lstStyle/>
          <a:p>
            <a:r>
              <a:rPr lang="fr-FR" sz="2400" b="1" dirty="0" smtClean="0"/>
              <a:t>C</a:t>
            </a:r>
          </a:p>
          <a:p>
            <a:r>
              <a:rPr lang="fr-FR" sz="2400" b="1" dirty="0" smtClean="0"/>
              <a:t>O</a:t>
            </a:r>
          </a:p>
          <a:p>
            <a:r>
              <a:rPr lang="fr-FR" sz="2400" b="1" dirty="0" smtClean="0"/>
              <a:t>N</a:t>
            </a:r>
          </a:p>
          <a:p>
            <a:r>
              <a:rPr lang="fr-FR" sz="2400" b="1" dirty="0" smtClean="0"/>
              <a:t>F</a:t>
            </a:r>
          </a:p>
          <a:p>
            <a:r>
              <a:rPr lang="fr-FR" sz="2400" b="1" dirty="0" smtClean="0"/>
              <a:t>L</a:t>
            </a:r>
          </a:p>
          <a:p>
            <a:r>
              <a:rPr lang="fr-FR" sz="2400" b="1" dirty="0" smtClean="0"/>
              <a:t>I</a:t>
            </a:r>
          </a:p>
          <a:p>
            <a:r>
              <a:rPr lang="fr-FR" sz="2400" b="1" dirty="0" smtClean="0"/>
              <a:t>T</a:t>
            </a:r>
            <a:endParaRPr lang="fr-FR" sz="2400" b="1" dirty="0"/>
          </a:p>
        </p:txBody>
      </p:sp>
      <p:sp>
        <p:nvSpPr>
          <p:cNvPr id="32" name="Explosion 1 31"/>
          <p:cNvSpPr/>
          <p:nvPr/>
        </p:nvSpPr>
        <p:spPr>
          <a:xfrm>
            <a:off x="1214414" y="4500570"/>
            <a:ext cx="1143008" cy="71438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357158" y="4572008"/>
            <a:ext cx="3071834" cy="369332"/>
          </a:xfrm>
          <a:prstGeom prst="rect">
            <a:avLst/>
          </a:prstGeom>
          <a:noFill/>
        </p:spPr>
        <p:txBody>
          <a:bodyPr wrap="square" rtlCol="0">
            <a:spAutoFit/>
          </a:bodyPr>
          <a:lstStyle/>
          <a:p>
            <a:r>
              <a:rPr lang="fr-FR" b="1" dirty="0" smtClean="0"/>
              <a:t>Conflit d’accès à la ressource</a:t>
            </a:r>
            <a:endParaRPr lang="fr-FR" b="1" dirty="0"/>
          </a:p>
        </p:txBody>
      </p:sp>
      <p:cxnSp>
        <p:nvCxnSpPr>
          <p:cNvPr id="37" name="Connecteur droit avec flèche 36"/>
          <p:cNvCxnSpPr/>
          <p:nvPr/>
        </p:nvCxnSpPr>
        <p:spPr>
          <a:xfrm flipV="1">
            <a:off x="1357290" y="4429132"/>
            <a:ext cx="5072098" cy="64294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Flèche vers le bas 38"/>
          <p:cNvSpPr/>
          <p:nvPr/>
        </p:nvSpPr>
        <p:spPr>
          <a:xfrm>
            <a:off x="3643306" y="2928934"/>
            <a:ext cx="142876" cy="2500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40" name="Explosion 1 39"/>
          <p:cNvSpPr/>
          <p:nvPr/>
        </p:nvSpPr>
        <p:spPr>
          <a:xfrm>
            <a:off x="3214678" y="4572008"/>
            <a:ext cx="428628" cy="35719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xplosion 1 41"/>
          <p:cNvSpPr/>
          <p:nvPr/>
        </p:nvSpPr>
        <p:spPr>
          <a:xfrm>
            <a:off x="4929190" y="4572008"/>
            <a:ext cx="785818" cy="57150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vers le haut 42"/>
          <p:cNvSpPr/>
          <p:nvPr/>
        </p:nvSpPr>
        <p:spPr>
          <a:xfrm>
            <a:off x="6429388" y="4214818"/>
            <a:ext cx="45719"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xplosion 1 44"/>
          <p:cNvSpPr/>
          <p:nvPr/>
        </p:nvSpPr>
        <p:spPr>
          <a:xfrm>
            <a:off x="6072198" y="4643446"/>
            <a:ext cx="428628" cy="35719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xplosion 1 45"/>
          <p:cNvSpPr/>
          <p:nvPr/>
        </p:nvSpPr>
        <p:spPr>
          <a:xfrm>
            <a:off x="3571868" y="3643314"/>
            <a:ext cx="1500198" cy="185738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avec flèche 47"/>
          <p:cNvCxnSpPr/>
          <p:nvPr/>
        </p:nvCxnSpPr>
        <p:spPr>
          <a:xfrm>
            <a:off x="6357950" y="4429132"/>
            <a:ext cx="1714512" cy="50006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6286512" y="4929198"/>
            <a:ext cx="2000264" cy="615553"/>
          </a:xfrm>
          <a:prstGeom prst="rect">
            <a:avLst/>
          </a:prstGeom>
          <a:noFill/>
        </p:spPr>
        <p:txBody>
          <a:bodyPr wrap="square" rtlCol="0">
            <a:spAutoFit/>
          </a:bodyPr>
          <a:lstStyle/>
          <a:p>
            <a:r>
              <a:rPr lang="fr-FR" sz="1400" dirty="0" smtClean="0"/>
              <a:t>Conflit  de frontière : </a:t>
            </a:r>
          </a:p>
          <a:p>
            <a:r>
              <a:rPr lang="fr-FR" sz="1000" dirty="0" smtClean="0"/>
              <a:t>ligne de conflit entre les deux flottilles</a:t>
            </a:r>
            <a:endParaRPr lang="fr-FR" sz="1000" b="1" dirty="0"/>
          </a:p>
        </p:txBody>
      </p:sp>
      <p:sp>
        <p:nvSpPr>
          <p:cNvPr id="50" name="ZoneTexte 49"/>
          <p:cNvSpPr txBox="1"/>
          <p:nvPr/>
        </p:nvSpPr>
        <p:spPr>
          <a:xfrm>
            <a:off x="3786182" y="4000504"/>
            <a:ext cx="1357322" cy="923330"/>
          </a:xfrm>
          <a:prstGeom prst="rect">
            <a:avLst/>
          </a:prstGeom>
          <a:noFill/>
        </p:spPr>
        <p:txBody>
          <a:bodyPr wrap="square" rtlCol="0">
            <a:spAutoFit/>
          </a:bodyPr>
          <a:lstStyle/>
          <a:p>
            <a:r>
              <a:rPr lang="fr-FR" b="1" dirty="0" smtClean="0"/>
              <a:t>Montée en puissance du conflit</a:t>
            </a:r>
            <a:endParaRPr lang="fr-FR" b="1" dirty="0"/>
          </a:p>
        </p:txBody>
      </p:sp>
      <p:sp>
        <p:nvSpPr>
          <p:cNvPr id="52" name="Flèche vers le bas 51"/>
          <p:cNvSpPr/>
          <p:nvPr/>
        </p:nvSpPr>
        <p:spPr>
          <a:xfrm>
            <a:off x="6072198" y="5072074"/>
            <a:ext cx="142876" cy="571504"/>
          </a:xfrm>
          <a:prstGeom prst="downArrow">
            <a:avLst/>
          </a:prstGeom>
          <a:solidFill>
            <a:srgbClr val="00B050">
              <a:alpha val="27059"/>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vers le bas 52"/>
          <p:cNvSpPr/>
          <p:nvPr/>
        </p:nvSpPr>
        <p:spPr>
          <a:xfrm>
            <a:off x="6072198" y="6072206"/>
            <a:ext cx="142876" cy="285752"/>
          </a:xfrm>
          <a:prstGeom prst="downArrow">
            <a:avLst/>
          </a:prstGeom>
          <a:solidFill>
            <a:srgbClr val="00B050">
              <a:alpha val="27059"/>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4429124" y="6286520"/>
            <a:ext cx="4429156" cy="369332"/>
          </a:xfrm>
          <a:prstGeom prst="rect">
            <a:avLst/>
          </a:prstGeom>
          <a:noFill/>
        </p:spPr>
        <p:txBody>
          <a:bodyPr wrap="square" rtlCol="0">
            <a:spAutoFit/>
          </a:bodyPr>
          <a:lstStyle/>
          <a:p>
            <a:r>
              <a:rPr lang="fr-FR" b="1" dirty="0" smtClean="0">
                <a:solidFill>
                  <a:srgbClr val="00B050"/>
                </a:solidFill>
              </a:rPr>
              <a:t>2000: RAREFACTION DE LA RESSOURCE</a:t>
            </a:r>
            <a:endParaRPr lang="fr-FR" b="1" dirty="0">
              <a:solidFill>
                <a:srgbClr val="00B050"/>
              </a:solidFill>
            </a:endParaRPr>
          </a:p>
        </p:txBody>
      </p:sp>
      <p:sp>
        <p:nvSpPr>
          <p:cNvPr id="55" name="Flèche vers le bas 54"/>
          <p:cNvSpPr/>
          <p:nvPr/>
        </p:nvSpPr>
        <p:spPr>
          <a:xfrm>
            <a:off x="6072198" y="3500438"/>
            <a:ext cx="142876" cy="357190"/>
          </a:xfrm>
          <a:prstGeom prst="downArrow">
            <a:avLst/>
          </a:prstGeom>
          <a:solidFill>
            <a:srgbClr val="00B050">
              <a:alpha val="27059"/>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lèche vers le bas 55"/>
          <p:cNvSpPr/>
          <p:nvPr/>
        </p:nvSpPr>
        <p:spPr>
          <a:xfrm>
            <a:off x="6072198" y="3000372"/>
            <a:ext cx="142876" cy="285752"/>
          </a:xfrm>
          <a:prstGeom prst="downArrow">
            <a:avLst/>
          </a:prstGeom>
          <a:solidFill>
            <a:srgbClr val="00B050">
              <a:alpha val="258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7858148" y="4214818"/>
            <a:ext cx="1285852" cy="1538883"/>
          </a:xfrm>
          <a:prstGeom prst="rect">
            <a:avLst/>
          </a:prstGeom>
          <a:noFill/>
        </p:spPr>
        <p:txBody>
          <a:bodyPr wrap="square" rtlCol="0">
            <a:spAutoFit/>
          </a:bodyPr>
          <a:lstStyle/>
          <a:p>
            <a:r>
              <a:rPr lang="fr-FR" sz="1600" b="1" dirty="0" smtClean="0">
                <a:solidFill>
                  <a:srgbClr val="FF0000"/>
                </a:solidFill>
              </a:rPr>
              <a:t>2010: réouverture de la </a:t>
            </a:r>
          </a:p>
          <a:p>
            <a:r>
              <a:rPr lang="fr-FR" sz="1600" b="1" dirty="0" smtClean="0">
                <a:solidFill>
                  <a:srgbClr val="FF0000"/>
                </a:solidFill>
              </a:rPr>
              <a:t>  pêche à l’anchois</a:t>
            </a:r>
          </a:p>
          <a:p>
            <a:r>
              <a:rPr lang="fr-FR" sz="1400" dirty="0" smtClean="0"/>
              <a:t>                       </a:t>
            </a:r>
            <a:endParaRPr lang="fr-FR"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2976" y="357166"/>
            <a:ext cx="6700359" cy="5429288"/>
          </a:xfrm>
          <a:prstGeom prst="rect">
            <a:avLst/>
          </a:prstGeom>
          <a:noFill/>
          <a:ln w="9525">
            <a:noFill/>
            <a:miter lim="800000"/>
            <a:headEnd/>
            <a:tailEnd/>
          </a:ln>
        </p:spPr>
      </p:pic>
      <p:sp>
        <p:nvSpPr>
          <p:cNvPr id="3" name="ZoneTexte 2"/>
          <p:cNvSpPr txBox="1"/>
          <p:nvPr/>
        </p:nvSpPr>
        <p:spPr>
          <a:xfrm>
            <a:off x="1785918" y="5715016"/>
            <a:ext cx="6000792" cy="923330"/>
          </a:xfrm>
          <a:prstGeom prst="rect">
            <a:avLst/>
          </a:prstGeom>
          <a:noFill/>
        </p:spPr>
        <p:txBody>
          <a:bodyPr wrap="square" rtlCol="0">
            <a:spAutoFit/>
          </a:bodyPr>
          <a:lstStyle/>
          <a:p>
            <a:r>
              <a:rPr lang="fr-FR" b="1" dirty="0" smtClean="0"/>
              <a:t>LA PARTITION JURIDIQUE DU GOLFE DE GASCOGNE</a:t>
            </a:r>
          </a:p>
          <a:p>
            <a:endParaRPr lang="fr-FR" dirty="0" smtClean="0"/>
          </a:p>
          <a:p>
            <a:r>
              <a:rPr lang="fr-FR" dirty="0" smtClean="0"/>
              <a:t>Source: Affaires maritimes et du droit de la mer; CNRS</a:t>
            </a:r>
            <a:endParaRPr lang="fr-FR" dirty="0"/>
          </a:p>
        </p:txBody>
      </p:sp>
      <p:cxnSp>
        <p:nvCxnSpPr>
          <p:cNvPr id="20" name="Connecteur droit 19"/>
          <p:cNvCxnSpPr/>
          <p:nvPr/>
        </p:nvCxnSpPr>
        <p:spPr>
          <a:xfrm rot="5400000">
            <a:off x="5822165" y="1535893"/>
            <a:ext cx="7143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3174" y="274638"/>
            <a:ext cx="4929222" cy="1154098"/>
          </a:xfrm>
        </p:spPr>
        <p:txBody>
          <a:bodyPr/>
          <a:lstStyle/>
          <a:p>
            <a:endParaRPr lang="fr-FR" dirty="0"/>
          </a:p>
        </p:txBody>
      </p:sp>
      <p:pic>
        <p:nvPicPr>
          <p:cNvPr id="4" name="Espace réservé du contenu 3" descr="explications eaux natio, internation.....jpg"/>
          <p:cNvPicPr>
            <a:picLocks noGrp="1" noChangeAspect="1"/>
          </p:cNvPicPr>
          <p:nvPr>
            <p:ph idx="1"/>
          </p:nvPr>
        </p:nvPicPr>
        <p:blipFill>
          <a:blip r:embed="rId2" cstate="print"/>
          <a:stretch>
            <a:fillRect/>
          </a:stretch>
        </p:blipFill>
        <p:spPr>
          <a:xfrm>
            <a:off x="1071538" y="0"/>
            <a:ext cx="678661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solidFill>
                  <a:srgbClr val="92D050"/>
                </a:solidFill>
              </a:rPr>
              <a:t>Photo: manifestation des pêcheurs (social)</a:t>
            </a:r>
            <a:endParaRPr lang="fr-FR" dirty="0">
              <a:solidFill>
                <a:srgbClr val="92D050"/>
              </a:solidFill>
            </a:endParaRPr>
          </a:p>
        </p:txBody>
      </p:sp>
      <p:pic>
        <p:nvPicPr>
          <p:cNvPr id="4" name="Image 3" descr="sos pecheurs on coule.jpg"/>
          <p:cNvPicPr>
            <a:picLocks noChangeAspect="1"/>
          </p:cNvPicPr>
          <p:nvPr/>
        </p:nvPicPr>
        <p:blipFill>
          <a:blip r:embed="rId2" cstate="print"/>
          <a:stretch>
            <a:fillRect/>
          </a:stretch>
        </p:blipFill>
        <p:spPr>
          <a:xfrm>
            <a:off x="0" y="1142984"/>
            <a:ext cx="9144000" cy="44673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000240"/>
            <a:ext cx="5286412" cy="500066"/>
          </a:xfrm>
        </p:spPr>
        <p:txBody>
          <a:bodyPr>
            <a:normAutofit fontScale="90000"/>
          </a:bodyPr>
          <a:lstStyle/>
          <a:p>
            <a:r>
              <a:rPr lang="fr-FR" sz="2800" b="1" dirty="0" smtClean="0"/>
              <a:t>DES ACTEURS</a:t>
            </a:r>
            <a:endParaRPr lang="fr-FR" sz="2800" b="1" dirty="0"/>
          </a:p>
        </p:txBody>
      </p:sp>
      <p:sp>
        <p:nvSpPr>
          <p:cNvPr id="3" name="Espace réservé du contenu 2"/>
          <p:cNvSpPr>
            <a:spLocks noGrp="1"/>
          </p:cNvSpPr>
          <p:nvPr>
            <p:ph idx="1"/>
          </p:nvPr>
        </p:nvSpPr>
        <p:spPr>
          <a:xfrm>
            <a:off x="457200" y="857232"/>
            <a:ext cx="8686800" cy="5268931"/>
          </a:xfrm>
        </p:spPr>
        <p:txBody>
          <a:bodyPr/>
          <a:lstStyle/>
          <a:p>
            <a:pPr>
              <a:buNone/>
            </a:pPr>
            <a:r>
              <a:rPr lang="fr-FR" dirty="0" smtClean="0"/>
              <a:t>    </a:t>
            </a:r>
            <a:r>
              <a:rPr lang="fr-FR" dirty="0" err="1" smtClean="0"/>
              <a:t>Nqq</a:t>
            </a:r>
            <a:r>
              <a:rPr lang="fr-FR" dirty="0" smtClean="0"/>
              <a:t>                                                   </a:t>
            </a:r>
            <a:r>
              <a:rPr lang="fr-FR" sz="1800" u="sng" dirty="0" smtClean="0"/>
              <a:t>nationales et européennes  :</a:t>
            </a:r>
          </a:p>
          <a:p>
            <a:pPr>
              <a:buNone/>
            </a:pPr>
            <a:r>
              <a:rPr lang="fr-FR" sz="1800" dirty="0" smtClean="0"/>
              <a:t>Ministres                                                                                        </a:t>
            </a:r>
            <a:r>
              <a:rPr lang="fr-FR" sz="1800" dirty="0" err="1" smtClean="0"/>
              <a:t>ministres</a:t>
            </a:r>
            <a:r>
              <a:rPr lang="fr-FR" sz="1800" dirty="0" smtClean="0"/>
              <a:t>, chefs d’Etats, députés </a:t>
            </a:r>
          </a:p>
          <a:p>
            <a:pPr>
              <a:buNone/>
            </a:pPr>
            <a:r>
              <a:rPr lang="fr-FR" sz="1800" dirty="0" smtClean="0"/>
              <a:t>                                                                                                               </a:t>
            </a:r>
            <a:r>
              <a:rPr lang="fr-FR" sz="1800" u="sng" dirty="0" smtClean="0"/>
              <a:t>scientifiques</a:t>
            </a:r>
            <a:r>
              <a:rPr lang="fr-FR" sz="1800" dirty="0" smtClean="0"/>
              <a:t> : IFREMER                                    </a:t>
            </a:r>
          </a:p>
          <a:p>
            <a:pPr>
              <a:buNone/>
            </a:pPr>
            <a:endParaRPr lang="fr-FR" sz="1800" dirty="0" smtClean="0"/>
          </a:p>
        </p:txBody>
      </p:sp>
      <p:sp>
        <p:nvSpPr>
          <p:cNvPr id="4" name="Ellipse 3"/>
          <p:cNvSpPr/>
          <p:nvPr/>
        </p:nvSpPr>
        <p:spPr>
          <a:xfrm>
            <a:off x="500034" y="714356"/>
            <a:ext cx="2571768" cy="150019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5" name="Ellipse 4"/>
          <p:cNvSpPr/>
          <p:nvPr/>
        </p:nvSpPr>
        <p:spPr>
          <a:xfrm>
            <a:off x="3357554" y="785794"/>
            <a:ext cx="2214578" cy="142876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57224" y="1285860"/>
            <a:ext cx="2286016" cy="646331"/>
          </a:xfrm>
          <a:prstGeom prst="rect">
            <a:avLst/>
          </a:prstGeom>
          <a:noFill/>
        </p:spPr>
        <p:txBody>
          <a:bodyPr wrap="square" rtlCol="0">
            <a:spAutoFit/>
          </a:bodyPr>
          <a:lstStyle/>
          <a:p>
            <a:r>
              <a:rPr lang="fr-FR" b="1" dirty="0" smtClean="0"/>
              <a:t> -  PÊCHEURS</a:t>
            </a:r>
          </a:p>
          <a:p>
            <a:r>
              <a:rPr lang="fr-FR" b="1" dirty="0" smtClean="0"/>
              <a:t>(PROFESSIONNELS)</a:t>
            </a:r>
            <a:endParaRPr lang="fr-FR" b="1" dirty="0"/>
          </a:p>
        </p:txBody>
      </p:sp>
      <p:sp>
        <p:nvSpPr>
          <p:cNvPr id="7" name="ZoneTexte 6"/>
          <p:cNvSpPr txBox="1"/>
          <p:nvPr/>
        </p:nvSpPr>
        <p:spPr>
          <a:xfrm>
            <a:off x="3571868" y="928670"/>
            <a:ext cx="2214578" cy="1200329"/>
          </a:xfrm>
          <a:prstGeom prst="rect">
            <a:avLst/>
          </a:prstGeom>
          <a:noFill/>
        </p:spPr>
        <p:txBody>
          <a:bodyPr wrap="square" rtlCol="0">
            <a:spAutoFit/>
          </a:bodyPr>
          <a:lstStyle/>
          <a:p>
            <a:r>
              <a:rPr lang="fr-FR" b="1" dirty="0" smtClean="0"/>
              <a:t>-INSTITUTIONS</a:t>
            </a:r>
          </a:p>
          <a:p>
            <a:endParaRPr lang="fr-FR" b="1" dirty="0" smtClean="0"/>
          </a:p>
          <a:p>
            <a:r>
              <a:rPr lang="fr-FR" b="1" dirty="0" smtClean="0"/>
              <a:t> -ORGANISMES     SPECIALISES </a:t>
            </a:r>
          </a:p>
        </p:txBody>
      </p:sp>
      <p:cxnSp>
        <p:nvCxnSpPr>
          <p:cNvPr id="9" name="Connecteur droit avec flèche 8"/>
          <p:cNvCxnSpPr/>
          <p:nvPr/>
        </p:nvCxnSpPr>
        <p:spPr>
          <a:xfrm>
            <a:off x="5429256" y="1142984"/>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357818" y="1928802"/>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dre 13"/>
          <p:cNvSpPr/>
          <p:nvPr/>
        </p:nvSpPr>
        <p:spPr>
          <a:xfrm>
            <a:off x="2214546" y="2000240"/>
            <a:ext cx="2071702" cy="571504"/>
          </a:xfrm>
          <a:prstGeom prst="frame">
            <a:avLst/>
          </a:prstGeom>
          <a:solidFill>
            <a:srgbClr val="0070C0"/>
          </a:solidFill>
          <a:ln>
            <a:solidFill>
              <a:srgbClr val="F1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Cadre 28"/>
          <p:cNvSpPr/>
          <p:nvPr/>
        </p:nvSpPr>
        <p:spPr>
          <a:xfrm>
            <a:off x="2000232" y="3286124"/>
            <a:ext cx="2643206" cy="785818"/>
          </a:xfrm>
          <a:prstGeom prst="fram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ZoneTexte 29"/>
          <p:cNvSpPr txBox="1"/>
          <p:nvPr/>
        </p:nvSpPr>
        <p:spPr>
          <a:xfrm>
            <a:off x="2071670" y="3357562"/>
            <a:ext cx="2643206" cy="646331"/>
          </a:xfrm>
          <a:prstGeom prst="rect">
            <a:avLst/>
          </a:prstGeom>
          <a:noFill/>
        </p:spPr>
        <p:txBody>
          <a:bodyPr wrap="square" rtlCol="0">
            <a:spAutoFit/>
          </a:bodyPr>
          <a:lstStyle/>
          <a:p>
            <a:r>
              <a:rPr lang="fr-FR" dirty="0" smtClean="0"/>
              <a:t> négociations, accords , décisions</a:t>
            </a:r>
            <a:endParaRPr lang="fr-FR" dirty="0"/>
          </a:p>
        </p:txBody>
      </p:sp>
      <p:sp>
        <p:nvSpPr>
          <p:cNvPr id="32" name="Cadre 31"/>
          <p:cNvSpPr/>
          <p:nvPr/>
        </p:nvSpPr>
        <p:spPr>
          <a:xfrm>
            <a:off x="6357950" y="2857496"/>
            <a:ext cx="2500330" cy="1428760"/>
          </a:xfrm>
          <a:prstGeom prst="fram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ZoneTexte 32"/>
          <p:cNvSpPr txBox="1"/>
          <p:nvPr/>
        </p:nvSpPr>
        <p:spPr>
          <a:xfrm>
            <a:off x="6500826" y="3071810"/>
            <a:ext cx="2357454" cy="923330"/>
          </a:xfrm>
          <a:prstGeom prst="rect">
            <a:avLst/>
          </a:prstGeom>
          <a:noFill/>
        </p:spPr>
        <p:txBody>
          <a:bodyPr wrap="square" rtlCol="0">
            <a:spAutoFit/>
          </a:bodyPr>
          <a:lstStyle/>
          <a:p>
            <a:r>
              <a:rPr lang="fr-FR" b="1" dirty="0" smtClean="0"/>
              <a:t> </a:t>
            </a:r>
            <a:r>
              <a:rPr lang="fr-FR" dirty="0" smtClean="0"/>
              <a:t>quotas, interdictions, TAC (total </a:t>
            </a:r>
            <a:r>
              <a:rPr lang="fr-FR" dirty="0" smtClean="0"/>
              <a:t>autorisé de </a:t>
            </a:r>
            <a:r>
              <a:rPr lang="fr-FR" dirty="0" smtClean="0"/>
              <a:t>captures </a:t>
            </a:r>
            <a:r>
              <a:rPr lang="fr-FR" dirty="0" smtClean="0"/>
              <a:t>…)</a:t>
            </a:r>
            <a:endParaRPr lang="fr-FR" dirty="0"/>
          </a:p>
        </p:txBody>
      </p:sp>
      <p:sp>
        <p:nvSpPr>
          <p:cNvPr id="36" name="Flèche vers le bas 35"/>
          <p:cNvSpPr/>
          <p:nvPr/>
        </p:nvSpPr>
        <p:spPr>
          <a:xfrm>
            <a:off x="3286116" y="4214818"/>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2857488" y="4572008"/>
            <a:ext cx="1785950" cy="369332"/>
          </a:xfrm>
          <a:prstGeom prst="rect">
            <a:avLst/>
          </a:prstGeom>
          <a:noFill/>
        </p:spPr>
        <p:txBody>
          <a:bodyPr wrap="square" rtlCol="0">
            <a:spAutoFit/>
          </a:bodyPr>
          <a:lstStyle/>
          <a:p>
            <a:r>
              <a:rPr lang="fr-FR" dirty="0" smtClean="0"/>
              <a:t>SOLUTIONS </a:t>
            </a:r>
            <a:endParaRPr lang="fr-FR" dirty="0"/>
          </a:p>
        </p:txBody>
      </p:sp>
      <p:sp>
        <p:nvSpPr>
          <p:cNvPr id="40" name="Flèche vers le bas 39"/>
          <p:cNvSpPr/>
          <p:nvPr/>
        </p:nvSpPr>
        <p:spPr>
          <a:xfrm rot="10800000">
            <a:off x="3287089" y="4858410"/>
            <a:ext cx="441259" cy="264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adre 40"/>
          <p:cNvSpPr/>
          <p:nvPr/>
        </p:nvSpPr>
        <p:spPr>
          <a:xfrm>
            <a:off x="1857356" y="5214950"/>
            <a:ext cx="3000396" cy="642942"/>
          </a:xfrm>
          <a:prstGeom prst="frame">
            <a:avLst/>
          </a:prstGeom>
          <a:solidFill>
            <a:srgbClr val="0070C0"/>
          </a:solidFill>
          <a:ln>
            <a:solidFill>
              <a:srgbClr val="F1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ZoneTexte 41"/>
          <p:cNvSpPr txBox="1"/>
          <p:nvPr/>
        </p:nvSpPr>
        <p:spPr>
          <a:xfrm>
            <a:off x="2285984" y="5286388"/>
            <a:ext cx="2357454" cy="523220"/>
          </a:xfrm>
          <a:prstGeom prst="rect">
            <a:avLst/>
          </a:prstGeom>
          <a:noFill/>
        </p:spPr>
        <p:txBody>
          <a:bodyPr wrap="square" rtlCol="0">
            <a:spAutoFit/>
          </a:bodyPr>
          <a:lstStyle/>
          <a:p>
            <a:r>
              <a:rPr lang="fr-FR" sz="2800" b="1" dirty="0" smtClean="0"/>
              <a:t>DES ENJEUX</a:t>
            </a:r>
            <a:endParaRPr lang="fr-FR" sz="2800" b="1" dirty="0"/>
          </a:p>
        </p:txBody>
      </p:sp>
      <p:sp>
        <p:nvSpPr>
          <p:cNvPr id="46" name="Ellipse 45"/>
          <p:cNvSpPr/>
          <p:nvPr/>
        </p:nvSpPr>
        <p:spPr>
          <a:xfrm>
            <a:off x="0" y="5857892"/>
            <a:ext cx="2071670" cy="10001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2214546" y="5929330"/>
            <a:ext cx="2500330" cy="92867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4786314" y="5929330"/>
            <a:ext cx="2928958" cy="92867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a:off x="0" y="5934670"/>
            <a:ext cx="1928794" cy="923330"/>
          </a:xfrm>
          <a:prstGeom prst="rect">
            <a:avLst/>
          </a:prstGeom>
          <a:noFill/>
        </p:spPr>
        <p:txBody>
          <a:bodyPr wrap="square" rtlCol="0">
            <a:spAutoFit/>
          </a:bodyPr>
          <a:lstStyle/>
          <a:p>
            <a:pPr algn="ctr"/>
            <a:r>
              <a:rPr lang="fr-FR" b="1" dirty="0" smtClean="0"/>
              <a:t>Économiques</a:t>
            </a:r>
            <a:r>
              <a:rPr lang="fr-FR" dirty="0" smtClean="0"/>
              <a:t> :   revenus de la pêche</a:t>
            </a:r>
          </a:p>
        </p:txBody>
      </p:sp>
      <p:sp>
        <p:nvSpPr>
          <p:cNvPr id="62" name="ZoneTexte 61"/>
          <p:cNvSpPr txBox="1"/>
          <p:nvPr/>
        </p:nvSpPr>
        <p:spPr>
          <a:xfrm>
            <a:off x="4714876" y="5934670"/>
            <a:ext cx="2786082" cy="923330"/>
          </a:xfrm>
          <a:prstGeom prst="rect">
            <a:avLst/>
          </a:prstGeom>
          <a:noFill/>
        </p:spPr>
        <p:txBody>
          <a:bodyPr wrap="square" rtlCol="0">
            <a:spAutoFit/>
          </a:bodyPr>
          <a:lstStyle/>
          <a:p>
            <a:pPr algn="ctr"/>
            <a:r>
              <a:rPr lang="fr-FR" b="1" dirty="0" smtClean="0"/>
              <a:t>Environnementaux :</a:t>
            </a:r>
          </a:p>
          <a:p>
            <a:pPr algn="ctr"/>
            <a:r>
              <a:rPr lang="fr-FR" dirty="0" smtClean="0"/>
              <a:t>Pêche durable, gestion de la ressource</a:t>
            </a:r>
            <a:endParaRPr lang="fr-FR" dirty="0"/>
          </a:p>
        </p:txBody>
      </p:sp>
      <p:sp>
        <p:nvSpPr>
          <p:cNvPr id="72" name="ZoneTexte 71"/>
          <p:cNvSpPr txBox="1"/>
          <p:nvPr/>
        </p:nvSpPr>
        <p:spPr>
          <a:xfrm>
            <a:off x="2143108" y="5934670"/>
            <a:ext cx="2714644" cy="923330"/>
          </a:xfrm>
          <a:prstGeom prst="rect">
            <a:avLst/>
          </a:prstGeom>
          <a:noFill/>
        </p:spPr>
        <p:txBody>
          <a:bodyPr wrap="square" rtlCol="0">
            <a:spAutoFit/>
          </a:bodyPr>
          <a:lstStyle/>
          <a:p>
            <a:pPr algn="ctr"/>
            <a:r>
              <a:rPr lang="fr-FR" b="1" dirty="0" smtClean="0"/>
              <a:t>Sociaux</a:t>
            </a:r>
            <a:endParaRPr lang="fr-FR" dirty="0" smtClean="0"/>
          </a:p>
          <a:p>
            <a:pPr algn="ctr"/>
            <a:r>
              <a:rPr lang="fr-FR" dirty="0" smtClean="0"/>
              <a:t>Emploi, chômage, avenir des pêcheurs</a:t>
            </a:r>
            <a:endParaRPr lang="fr-FR" dirty="0"/>
          </a:p>
        </p:txBody>
      </p:sp>
      <p:pic>
        <p:nvPicPr>
          <p:cNvPr id="38" name="Image 37" descr="HOMMES POLITIQUES DESSIN.jpg"/>
          <p:cNvPicPr>
            <a:picLocks noChangeAspect="1"/>
          </p:cNvPicPr>
          <p:nvPr/>
        </p:nvPicPr>
        <p:blipFill>
          <a:blip r:embed="rId3" cstate="print"/>
          <a:stretch>
            <a:fillRect/>
          </a:stretch>
        </p:blipFill>
        <p:spPr>
          <a:xfrm>
            <a:off x="7000892" y="285728"/>
            <a:ext cx="714377" cy="785818"/>
          </a:xfrm>
          <a:prstGeom prst="rect">
            <a:avLst/>
          </a:prstGeom>
        </p:spPr>
      </p:pic>
      <p:pic>
        <p:nvPicPr>
          <p:cNvPr id="43" name="Image 42" descr="SCIENTIFIQUE DESSIN.jpg"/>
          <p:cNvPicPr>
            <a:picLocks noChangeAspect="1"/>
          </p:cNvPicPr>
          <p:nvPr/>
        </p:nvPicPr>
        <p:blipFill>
          <a:blip r:embed="rId4" cstate="print"/>
          <a:stretch>
            <a:fillRect/>
          </a:stretch>
        </p:blipFill>
        <p:spPr>
          <a:xfrm>
            <a:off x="5786446" y="2000240"/>
            <a:ext cx="547688" cy="882744"/>
          </a:xfrm>
          <a:prstGeom prst="rect">
            <a:avLst/>
          </a:prstGeom>
        </p:spPr>
      </p:pic>
      <p:pic>
        <p:nvPicPr>
          <p:cNvPr id="44" name="Image 43" descr="drapeau UE.jpg"/>
          <p:cNvPicPr>
            <a:picLocks noChangeAspect="1"/>
          </p:cNvPicPr>
          <p:nvPr/>
        </p:nvPicPr>
        <p:blipFill>
          <a:blip r:embed="rId5" cstate="print"/>
          <a:stretch>
            <a:fillRect/>
          </a:stretch>
        </p:blipFill>
        <p:spPr>
          <a:xfrm>
            <a:off x="6072198" y="357166"/>
            <a:ext cx="853292" cy="566739"/>
          </a:xfrm>
          <a:prstGeom prst="rect">
            <a:avLst/>
          </a:prstGeom>
        </p:spPr>
      </p:pic>
      <p:pic>
        <p:nvPicPr>
          <p:cNvPr id="49" name="Image 48" descr="parlement europ.jpg"/>
          <p:cNvPicPr>
            <a:picLocks noChangeAspect="1"/>
          </p:cNvPicPr>
          <p:nvPr/>
        </p:nvPicPr>
        <p:blipFill>
          <a:blip r:embed="rId6" cstate="print"/>
          <a:stretch>
            <a:fillRect/>
          </a:stretch>
        </p:blipFill>
        <p:spPr>
          <a:xfrm>
            <a:off x="7786710" y="285728"/>
            <a:ext cx="925771" cy="657227"/>
          </a:xfrm>
          <a:prstGeom prst="rect">
            <a:avLst/>
          </a:prstGeom>
        </p:spPr>
      </p:pic>
      <p:pic>
        <p:nvPicPr>
          <p:cNvPr id="57" name="Image 56" descr="STYLO PLUME.jpg"/>
          <p:cNvPicPr>
            <a:picLocks noChangeAspect="1"/>
          </p:cNvPicPr>
          <p:nvPr/>
        </p:nvPicPr>
        <p:blipFill>
          <a:blip r:embed="rId7" cstate="print"/>
          <a:stretch>
            <a:fillRect/>
          </a:stretch>
        </p:blipFill>
        <p:spPr>
          <a:xfrm>
            <a:off x="214282" y="0"/>
            <a:ext cx="833429" cy="833429"/>
          </a:xfrm>
          <a:prstGeom prst="rect">
            <a:avLst/>
          </a:prstGeom>
        </p:spPr>
      </p:pic>
      <p:sp>
        <p:nvSpPr>
          <p:cNvPr id="55" name="Explosion 1 54"/>
          <p:cNvSpPr/>
          <p:nvPr/>
        </p:nvSpPr>
        <p:spPr>
          <a:xfrm>
            <a:off x="785786" y="0"/>
            <a:ext cx="1857388" cy="142876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1000100" y="357166"/>
            <a:ext cx="928694" cy="369332"/>
          </a:xfrm>
          <a:prstGeom prst="rect">
            <a:avLst/>
          </a:prstGeom>
          <a:noFill/>
        </p:spPr>
        <p:txBody>
          <a:bodyPr wrap="square" rtlCol="0">
            <a:spAutoFit/>
          </a:bodyPr>
          <a:lstStyle/>
          <a:p>
            <a:r>
              <a:rPr lang="fr-FR" dirty="0" smtClean="0"/>
              <a:t>   conflit</a:t>
            </a:r>
            <a:endParaRPr lang="fr-FR" dirty="0"/>
          </a:p>
        </p:txBody>
      </p:sp>
      <p:sp>
        <p:nvSpPr>
          <p:cNvPr id="63" name="Flèche à angle droit 62"/>
          <p:cNvSpPr/>
          <p:nvPr/>
        </p:nvSpPr>
        <p:spPr>
          <a:xfrm>
            <a:off x="4143372" y="4143380"/>
            <a:ext cx="3429024"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lèche vers le bas 63"/>
          <p:cNvSpPr/>
          <p:nvPr/>
        </p:nvSpPr>
        <p:spPr>
          <a:xfrm>
            <a:off x="3071802" y="2643182"/>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élèves sont capables de verbaliser:</a:t>
            </a:r>
            <a:endParaRPr lang="fr-FR" dirty="0"/>
          </a:p>
        </p:txBody>
      </p:sp>
      <p:sp>
        <p:nvSpPr>
          <p:cNvPr id="3" name="Espace réservé du contenu 2"/>
          <p:cNvSpPr>
            <a:spLocks noGrp="1"/>
          </p:cNvSpPr>
          <p:nvPr>
            <p:ph idx="1"/>
          </p:nvPr>
        </p:nvSpPr>
        <p:spPr>
          <a:xfrm>
            <a:off x="457200" y="1357298"/>
            <a:ext cx="8229600" cy="4768865"/>
          </a:xfrm>
        </p:spPr>
        <p:txBody>
          <a:bodyPr>
            <a:normAutofit fontScale="85000" lnSpcReduction="20000"/>
          </a:bodyPr>
          <a:lstStyle/>
          <a:p>
            <a:pPr>
              <a:buNone/>
            </a:pPr>
            <a:r>
              <a:rPr lang="fr-FR" sz="2400" u="sng" dirty="0" smtClean="0"/>
              <a:t>On peut ici demander aux élèves de raconter le conflit: </a:t>
            </a:r>
          </a:p>
          <a:p>
            <a:r>
              <a:rPr lang="fr-FR" sz="2400" dirty="0" smtClean="0"/>
              <a:t>C’est un conflit pour une même ressource, l’anchois.</a:t>
            </a:r>
          </a:p>
          <a:p>
            <a:r>
              <a:rPr lang="fr-FR" sz="2400" dirty="0" smtClean="0"/>
              <a:t>Un conflit qui est né du droit dans les années 7O (les océans deviennent alors des espaces appropriés) avec des actes violents entre pêcheurs français et espagnols.</a:t>
            </a:r>
          </a:p>
          <a:p>
            <a:r>
              <a:rPr lang="fr-FR" sz="2400" dirty="0" smtClean="0"/>
              <a:t>Avec la mise en place des ZEE le conflit devient un conflit de nature différente: un conflit de frontière (zone floue).</a:t>
            </a:r>
          </a:p>
          <a:p>
            <a:r>
              <a:rPr lang="fr-FR" sz="2400" dirty="0" smtClean="0"/>
              <a:t>Le droit international, qui limite la  pêche  du côté espagnol par la politique des quotas  relance le conflit (inégalités) avec l’entrée de l’Espagne dans l’Union européenne en 1986.</a:t>
            </a:r>
          </a:p>
          <a:p>
            <a:r>
              <a:rPr lang="fr-FR" sz="2400" dirty="0" smtClean="0"/>
              <a:t>Des solutions et des accords sont trouvées par  et entre les différents acteurs;  elles ne font qu’atténuer le conflit qui reste latent. </a:t>
            </a:r>
          </a:p>
          <a:p>
            <a:r>
              <a:rPr lang="fr-FR" sz="2400" b="1" dirty="0" smtClean="0"/>
              <a:t>Finalement, c’ est le phénomène de la raréfaction de la ressource qui  atténue le conflit (fermeture de la pêche à l’anchois dans le Golfe de Gascogne de 2005 à 2010 ) et qui fait prendre conscience  de nouveaux enjeux.</a:t>
            </a:r>
            <a:endParaRPr lang="fr-FR"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1500174"/>
            <a:ext cx="8086724" cy="3954459"/>
          </a:xfrm>
        </p:spPr>
        <p:txBody>
          <a:bodyPr>
            <a:normAutofit lnSpcReduction="10000"/>
          </a:bodyPr>
          <a:lstStyle/>
          <a:p>
            <a:pPr>
              <a:buNone/>
            </a:pPr>
            <a:r>
              <a:rPr lang="fr-FR" sz="5400" b="1" dirty="0" smtClean="0">
                <a:solidFill>
                  <a:srgbClr val="0070C0"/>
                </a:solidFill>
              </a:rPr>
              <a:t>« La pêche en mer est libre, car il est impossible d’en         épuiser les richesses »</a:t>
            </a:r>
          </a:p>
          <a:p>
            <a:pPr>
              <a:buNone/>
            </a:pPr>
            <a:r>
              <a:rPr lang="fr-FR" sz="5400" b="1" dirty="0" smtClean="0">
                <a:solidFill>
                  <a:srgbClr val="0070C0"/>
                </a:solidFill>
              </a:rPr>
              <a:t>  </a:t>
            </a:r>
          </a:p>
          <a:p>
            <a:pPr>
              <a:buNone/>
            </a:pPr>
            <a:r>
              <a:rPr lang="fr-FR" b="1" dirty="0" smtClean="0">
                <a:solidFill>
                  <a:srgbClr val="0070C0"/>
                </a:solidFill>
              </a:rPr>
              <a:t>           Grotius, Mare Liberum, 1609.</a:t>
            </a:r>
          </a:p>
        </p:txBody>
      </p:sp>
      <p:sp>
        <p:nvSpPr>
          <p:cNvPr id="4" name="Cadre 3"/>
          <p:cNvSpPr/>
          <p:nvPr/>
        </p:nvSpPr>
        <p:spPr>
          <a:xfrm>
            <a:off x="-642974" y="0"/>
            <a:ext cx="10215634" cy="6858000"/>
          </a:xfrm>
          <a:prstGeom prst="frame">
            <a:avLst>
              <a:gd name="adj1" fmla="val 1250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Titre 5"/>
          <p:cNvSpPr>
            <a:spLocks noGrp="1"/>
          </p:cNvSpPr>
          <p:nvPr>
            <p:ph type="title"/>
          </p:nvPr>
        </p:nvSpPr>
        <p:spPr>
          <a:xfrm>
            <a:off x="8143900" y="0"/>
            <a:ext cx="857256" cy="714356"/>
          </a:xfrm>
        </p:spPr>
        <p:txBody>
          <a:bodyPr>
            <a:normAutofit/>
          </a:bodyPr>
          <a:lstStyle/>
          <a:p>
            <a:r>
              <a:rPr lang="fr-FR" sz="800" dirty="0" smtClean="0"/>
              <a:t>.</a:t>
            </a:r>
            <a:endParaRPr lang="fr-FR" sz="800" dirty="0"/>
          </a:p>
        </p:txBody>
      </p:sp>
      <p:sp>
        <p:nvSpPr>
          <p:cNvPr id="5" name="ZoneTexte 4"/>
          <p:cNvSpPr txBox="1"/>
          <p:nvPr/>
        </p:nvSpPr>
        <p:spPr>
          <a:xfrm>
            <a:off x="2071670" y="285728"/>
            <a:ext cx="4500594" cy="584775"/>
          </a:xfrm>
          <a:prstGeom prst="rect">
            <a:avLst/>
          </a:prstGeom>
          <a:noFill/>
        </p:spPr>
        <p:txBody>
          <a:bodyPr wrap="square" rtlCol="0">
            <a:spAutoFit/>
          </a:bodyPr>
          <a:lstStyle/>
          <a:p>
            <a:pPr algn="ctr"/>
            <a:r>
              <a:rPr lang="fr-FR" sz="3200" b="1" dirty="0" smtClean="0">
                <a:solidFill>
                  <a:srgbClr val="FF00FF"/>
                </a:solidFill>
              </a:rPr>
              <a:t>PREMIERE HEURE</a:t>
            </a:r>
            <a:endParaRPr lang="fr-FR" sz="3200" b="1" dirty="0">
              <a:solidFill>
                <a:srgbClr val="FF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ouverture livre une mer sans poissons.jpg"/>
          <p:cNvPicPr>
            <a:picLocks noGrp="1" noChangeAspect="1"/>
          </p:cNvPicPr>
          <p:nvPr>
            <p:ph idx="1"/>
          </p:nvPr>
        </p:nvPicPr>
        <p:blipFill>
          <a:blip r:embed="rId2" cstate="print"/>
          <a:stretch>
            <a:fillRect/>
          </a:stretch>
        </p:blipFill>
        <p:spPr>
          <a:xfrm>
            <a:off x="428596" y="0"/>
            <a:ext cx="8286807" cy="6572272"/>
          </a:xfrm>
        </p:spPr>
      </p:pic>
      <p:sp>
        <p:nvSpPr>
          <p:cNvPr id="8" name="ZoneTexte 7"/>
          <p:cNvSpPr txBox="1"/>
          <p:nvPr/>
        </p:nvSpPr>
        <p:spPr>
          <a:xfrm>
            <a:off x="857224" y="285728"/>
            <a:ext cx="4786346" cy="523220"/>
          </a:xfrm>
          <a:prstGeom prst="rect">
            <a:avLst/>
          </a:prstGeom>
          <a:noFill/>
        </p:spPr>
        <p:txBody>
          <a:bodyPr wrap="square" rtlCol="0">
            <a:spAutoFit/>
          </a:bodyPr>
          <a:lstStyle/>
          <a:p>
            <a:r>
              <a:rPr lang="fr-FR" sz="2800" dirty="0" smtClean="0">
                <a:solidFill>
                  <a:srgbClr val="FF00FF"/>
                </a:solidFill>
              </a:rPr>
              <a:t>TROISIEME HEURE</a:t>
            </a:r>
            <a:endParaRPr lang="fr-FR" sz="2800" dirty="0">
              <a:solidFill>
                <a:srgbClr val="FF00FF"/>
              </a:solidFill>
            </a:endParaRPr>
          </a:p>
        </p:txBody>
      </p:sp>
      <p:sp>
        <p:nvSpPr>
          <p:cNvPr id="9" name="ZoneTexte 8"/>
          <p:cNvSpPr txBox="1"/>
          <p:nvPr/>
        </p:nvSpPr>
        <p:spPr>
          <a:xfrm>
            <a:off x="5429256" y="357166"/>
            <a:ext cx="2714644" cy="1384995"/>
          </a:xfrm>
          <a:prstGeom prst="rect">
            <a:avLst/>
          </a:prstGeom>
          <a:noFill/>
        </p:spPr>
        <p:txBody>
          <a:bodyPr wrap="square" rtlCol="0">
            <a:spAutoFit/>
          </a:bodyPr>
          <a:lstStyle/>
          <a:p>
            <a:r>
              <a:rPr lang="fr-FR" sz="2800" dirty="0" smtClean="0">
                <a:solidFill>
                  <a:schemeClr val="bg1"/>
                </a:solidFill>
              </a:rPr>
              <a:t>Pour une gestion durable de la ressource</a:t>
            </a:r>
            <a:endParaRPr lang="fr-FR" sz="28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dre 6"/>
          <p:cNvSpPr/>
          <p:nvPr/>
        </p:nvSpPr>
        <p:spPr>
          <a:xfrm flipV="1">
            <a:off x="357158" y="6857999"/>
            <a:ext cx="7572428" cy="45719"/>
          </a:xfrm>
          <a:prstGeom prst="fram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357158" y="2857496"/>
            <a:ext cx="8786842" cy="646331"/>
          </a:xfrm>
          <a:prstGeom prst="rect">
            <a:avLst/>
          </a:prstGeom>
          <a:noFill/>
        </p:spPr>
        <p:txBody>
          <a:bodyPr wrap="square" rtlCol="0">
            <a:spAutoFit/>
          </a:bodyPr>
          <a:lstStyle/>
          <a:p>
            <a:r>
              <a:rPr lang="fr-FR" b="1" dirty="0" smtClean="0"/>
              <a:t>Espèce à cycle de vie court, dont l’abondance est marquée par de fortes variabilités interannuelles.</a:t>
            </a:r>
            <a:endParaRPr lang="fr-FR" b="1" dirty="0"/>
          </a:p>
        </p:txBody>
      </p:sp>
      <p:sp>
        <p:nvSpPr>
          <p:cNvPr id="11" name="ZoneTexte 10"/>
          <p:cNvSpPr txBox="1"/>
          <p:nvPr/>
        </p:nvSpPr>
        <p:spPr>
          <a:xfrm>
            <a:off x="428596" y="3500438"/>
            <a:ext cx="5072098" cy="1477328"/>
          </a:xfrm>
          <a:prstGeom prst="rect">
            <a:avLst/>
          </a:prstGeom>
          <a:noFill/>
        </p:spPr>
        <p:txBody>
          <a:bodyPr wrap="square" rtlCol="0">
            <a:spAutoFit/>
          </a:bodyPr>
          <a:lstStyle/>
          <a:p>
            <a:r>
              <a:rPr lang="fr-FR" dirty="0" smtClean="0"/>
              <a:t>Quelle est l’évolution du stock d’anchois dans le Golfe de Gascogne de </a:t>
            </a:r>
            <a:r>
              <a:rPr lang="fr-FR" dirty="0" smtClean="0"/>
              <a:t>2001 à 2005?</a:t>
            </a:r>
            <a:endParaRPr lang="fr-FR" dirty="0" smtClean="0"/>
          </a:p>
          <a:p>
            <a:endParaRPr lang="fr-FR" dirty="0" smtClean="0"/>
          </a:p>
          <a:p>
            <a:r>
              <a:rPr lang="fr-FR" dirty="0" smtClean="0"/>
              <a:t>Comment peut-on l’expliquer?</a:t>
            </a:r>
          </a:p>
          <a:p>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285720" y="785794"/>
            <a:ext cx="4291013" cy="156051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3438" y="785794"/>
            <a:ext cx="4136112" cy="2143140"/>
          </a:xfrm>
          <a:prstGeom prst="rect">
            <a:avLst/>
          </a:prstGeom>
          <a:noFill/>
          <a:ln w="9525">
            <a:noFill/>
            <a:miter lim="800000"/>
            <a:headEnd/>
            <a:tailEnd/>
          </a:ln>
        </p:spPr>
      </p:pic>
      <p:sp>
        <p:nvSpPr>
          <p:cNvPr id="13" name="ZoneTexte 12"/>
          <p:cNvSpPr txBox="1"/>
          <p:nvPr/>
        </p:nvSpPr>
        <p:spPr>
          <a:xfrm>
            <a:off x="1928794" y="214290"/>
            <a:ext cx="4703724" cy="584775"/>
          </a:xfrm>
          <a:prstGeom prst="rect">
            <a:avLst/>
          </a:prstGeom>
          <a:noFill/>
        </p:spPr>
        <p:txBody>
          <a:bodyPr wrap="none" rtlCol="0">
            <a:spAutoFit/>
          </a:bodyPr>
          <a:lstStyle/>
          <a:p>
            <a:r>
              <a:rPr lang="fr-FR" sz="3200" b="1" dirty="0" smtClean="0">
                <a:solidFill>
                  <a:srgbClr val="FF0000"/>
                </a:solidFill>
              </a:rPr>
              <a:t>RAPIDE RETOUR SUR l’EDC</a:t>
            </a:r>
            <a:endParaRPr lang="fr-FR" sz="3200" b="1" dirty="0">
              <a:solidFill>
                <a:srgbClr val="FF0000"/>
              </a:solidFill>
            </a:endParaRPr>
          </a:p>
        </p:txBody>
      </p:sp>
      <p:sp>
        <p:nvSpPr>
          <p:cNvPr id="14" name="ZoneTexte 13"/>
          <p:cNvSpPr txBox="1"/>
          <p:nvPr/>
        </p:nvSpPr>
        <p:spPr>
          <a:xfrm>
            <a:off x="571472" y="5214950"/>
            <a:ext cx="8286808" cy="584775"/>
          </a:xfrm>
          <a:prstGeom prst="rect">
            <a:avLst/>
          </a:prstGeom>
          <a:noFill/>
        </p:spPr>
        <p:txBody>
          <a:bodyPr wrap="square" rtlCol="0">
            <a:spAutoFit/>
          </a:bodyPr>
          <a:lstStyle/>
          <a:p>
            <a:pPr algn="ctr"/>
            <a:r>
              <a:rPr lang="fr-FR" sz="3200" b="1" dirty="0" smtClean="0">
                <a:solidFill>
                  <a:srgbClr val="FF0000"/>
                </a:solidFill>
              </a:rPr>
              <a:t>…ET AU DELÀ DU CAS DE L’ANCHOIS?</a:t>
            </a:r>
            <a:endParaRPr lang="fr-FR"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êche industrielle.jpg"/>
          <p:cNvPicPr>
            <a:picLocks noChangeAspect="1"/>
          </p:cNvPicPr>
          <p:nvPr/>
        </p:nvPicPr>
        <p:blipFill>
          <a:blip r:embed="rId3" cstate="print"/>
          <a:stretch>
            <a:fillRect/>
          </a:stretch>
        </p:blipFill>
        <p:spPr>
          <a:xfrm>
            <a:off x="1643042" y="11882"/>
            <a:ext cx="5439494" cy="6346076"/>
          </a:xfrm>
          <a:prstGeom prst="rect">
            <a:avLst/>
          </a:prstGeom>
        </p:spPr>
      </p:pic>
      <p:sp>
        <p:nvSpPr>
          <p:cNvPr id="3" name="ZoneTexte 2"/>
          <p:cNvSpPr txBox="1"/>
          <p:nvPr/>
        </p:nvSpPr>
        <p:spPr>
          <a:xfrm>
            <a:off x="1643042" y="6286520"/>
            <a:ext cx="5495928" cy="369332"/>
          </a:xfrm>
          <a:prstGeom prst="rect">
            <a:avLst/>
          </a:prstGeom>
          <a:noFill/>
        </p:spPr>
        <p:txBody>
          <a:bodyPr wrap="none" rtlCol="0">
            <a:spAutoFit/>
          </a:bodyPr>
          <a:lstStyle/>
          <a:p>
            <a:r>
              <a:rPr lang="fr-FR" dirty="0" smtClean="0"/>
              <a:t>Source: </a:t>
            </a:r>
            <a:r>
              <a:rPr lang="fr-FR" dirty="0" smtClean="0">
                <a:hlinkClick r:id="rId4"/>
              </a:rPr>
              <a:t>http://</a:t>
            </a:r>
            <a:r>
              <a:rPr lang="fr-FR" dirty="0" smtClean="0">
                <a:hlinkClick r:id="rId4"/>
              </a:rPr>
              <a:t>www.senat.fr</a:t>
            </a:r>
            <a:r>
              <a:rPr lang="fr-FR" dirty="0" smtClean="0"/>
              <a:t>  Rapport N° 131. 2007-2008</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p:spPr>
        <p:txBody>
          <a:bodyPr>
            <a:normAutofit/>
          </a:bodyPr>
          <a:lstStyle/>
          <a:p>
            <a:r>
              <a:rPr lang="fr-FR" sz="3600" dirty="0" smtClean="0">
                <a:solidFill>
                  <a:srgbClr val="FF0000"/>
                </a:solidFill>
              </a:rPr>
              <a:t>Un constat :de nouveaux besoins </a:t>
            </a:r>
            <a:endParaRPr lang="fr-FR" sz="3600" dirty="0">
              <a:solidFill>
                <a:srgbClr val="FF0000"/>
              </a:solidFill>
            </a:endParaRPr>
          </a:p>
        </p:txBody>
      </p:sp>
      <p:sp>
        <p:nvSpPr>
          <p:cNvPr id="3" name="Espace réservé du contenu 2"/>
          <p:cNvSpPr>
            <a:spLocks noGrp="1"/>
          </p:cNvSpPr>
          <p:nvPr>
            <p:ph idx="1"/>
          </p:nvPr>
        </p:nvSpPr>
        <p:spPr>
          <a:xfrm>
            <a:off x="0" y="1285860"/>
            <a:ext cx="8686800" cy="5572140"/>
          </a:xfrm>
        </p:spPr>
        <p:txBody>
          <a:bodyPr/>
          <a:lstStyle/>
          <a:p>
            <a:r>
              <a:rPr lang="fr-FR" dirty="0" smtClean="0"/>
              <a:t>Algues</a:t>
            </a:r>
          </a:p>
          <a:p>
            <a:r>
              <a:rPr lang="fr-FR" dirty="0" smtClean="0"/>
              <a:t>Pharmacie</a:t>
            </a:r>
          </a:p>
          <a:p>
            <a:r>
              <a:rPr lang="fr-FR" dirty="0" smtClean="0"/>
              <a:t>M</a:t>
            </a:r>
            <a:r>
              <a:rPr lang="fr-FR" dirty="0" smtClean="0"/>
              <a:t>édecine</a:t>
            </a:r>
            <a:endParaRPr lang="fr-FR" dirty="0" smtClean="0"/>
          </a:p>
          <a:p>
            <a:r>
              <a:rPr lang="fr-FR" dirty="0" smtClean="0"/>
              <a:t>A</a:t>
            </a:r>
            <a:r>
              <a:rPr lang="fr-FR" dirty="0" smtClean="0"/>
              <a:t>limentation </a:t>
            </a:r>
            <a:r>
              <a:rPr lang="fr-FR" dirty="0" smtClean="0"/>
              <a:t>animale</a:t>
            </a:r>
            <a:r>
              <a:rPr lang="fr-FR" dirty="0" smtClean="0">
                <a:solidFill>
                  <a:srgbClr val="FF0000"/>
                </a:solidFill>
              </a:rPr>
              <a:t>*</a:t>
            </a:r>
          </a:p>
          <a:p>
            <a:r>
              <a:rPr lang="fr-FR" dirty="0" smtClean="0"/>
              <a:t>Mode : Oméga 3, </a:t>
            </a:r>
            <a:r>
              <a:rPr lang="fr-FR" dirty="0" smtClean="0"/>
              <a:t>Sushis…</a:t>
            </a:r>
            <a:endParaRPr lang="fr-FR" dirty="0" smtClean="0"/>
          </a:p>
          <a:p>
            <a:endParaRPr lang="fr-FR" dirty="0"/>
          </a:p>
        </p:txBody>
      </p:sp>
      <p:pic>
        <p:nvPicPr>
          <p:cNvPr id="4" name="Image 3" descr="MANGEZ DU POISSON.jpg"/>
          <p:cNvPicPr>
            <a:picLocks noChangeAspect="1"/>
          </p:cNvPicPr>
          <p:nvPr/>
        </p:nvPicPr>
        <p:blipFill>
          <a:blip r:embed="rId3" cstate="print"/>
          <a:stretch>
            <a:fillRect/>
          </a:stretch>
        </p:blipFill>
        <p:spPr>
          <a:xfrm>
            <a:off x="5003731" y="714356"/>
            <a:ext cx="4140269" cy="3071834"/>
          </a:xfrm>
          <a:prstGeom prst="rect">
            <a:avLst/>
          </a:prstGeom>
        </p:spPr>
      </p:pic>
      <p:pic>
        <p:nvPicPr>
          <p:cNvPr id="5" name="Image 4" descr="pillules omega 3 POISSON.jpg"/>
          <p:cNvPicPr>
            <a:picLocks noChangeAspect="1"/>
          </p:cNvPicPr>
          <p:nvPr/>
        </p:nvPicPr>
        <p:blipFill>
          <a:blip r:embed="rId4" cstate="print"/>
          <a:stretch>
            <a:fillRect/>
          </a:stretch>
        </p:blipFill>
        <p:spPr>
          <a:xfrm>
            <a:off x="928662" y="4286256"/>
            <a:ext cx="2857520" cy="1571636"/>
          </a:xfrm>
          <a:prstGeom prst="rect">
            <a:avLst/>
          </a:prstGeom>
        </p:spPr>
      </p:pic>
      <p:pic>
        <p:nvPicPr>
          <p:cNvPr id="6" name="Image 5" descr="weirdfromtheweb___USB_sushi.jpg"/>
          <p:cNvPicPr>
            <a:picLocks noChangeAspect="1"/>
          </p:cNvPicPr>
          <p:nvPr/>
        </p:nvPicPr>
        <p:blipFill>
          <a:blip r:embed="rId5" cstate="print"/>
          <a:stretch>
            <a:fillRect/>
          </a:stretch>
        </p:blipFill>
        <p:spPr>
          <a:xfrm>
            <a:off x="5143504" y="4143380"/>
            <a:ext cx="3500462" cy="2396279"/>
          </a:xfrm>
          <a:prstGeom prst="rect">
            <a:avLst/>
          </a:prstGeom>
        </p:spPr>
      </p:pic>
      <p:sp>
        <p:nvSpPr>
          <p:cNvPr id="7" name="Rectangle 6"/>
          <p:cNvSpPr/>
          <p:nvPr/>
        </p:nvSpPr>
        <p:spPr>
          <a:xfrm>
            <a:off x="6286512" y="4572008"/>
            <a:ext cx="785818"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286512" y="4429132"/>
            <a:ext cx="785818" cy="369332"/>
          </a:xfrm>
          <a:prstGeom prst="rect">
            <a:avLst/>
          </a:prstGeom>
          <a:noFill/>
        </p:spPr>
        <p:txBody>
          <a:bodyPr wrap="square" rtlCol="0">
            <a:spAutoFit/>
          </a:bodyPr>
          <a:lstStyle/>
          <a:p>
            <a:r>
              <a:rPr lang="fr-FR" dirty="0" smtClean="0"/>
              <a:t>sushis</a:t>
            </a:r>
            <a:endParaRPr lang="fr-FR" dirty="0"/>
          </a:p>
        </p:txBody>
      </p:sp>
      <p:pic>
        <p:nvPicPr>
          <p:cNvPr id="9" name="Image 8" descr="comparer-et-acheter-soupe-de-poisson-du-guilvinec-la-boite-de-4-596.jpg"/>
          <p:cNvPicPr>
            <a:picLocks noChangeAspect="1"/>
          </p:cNvPicPr>
          <p:nvPr/>
        </p:nvPicPr>
        <p:blipFill>
          <a:blip r:embed="rId6" cstate="print"/>
          <a:stretch>
            <a:fillRect/>
          </a:stretch>
        </p:blipFill>
        <p:spPr>
          <a:xfrm>
            <a:off x="2928926" y="1285860"/>
            <a:ext cx="1500188" cy="1714512"/>
          </a:xfrm>
          <a:prstGeom prst="rect">
            <a:avLst/>
          </a:prstGeom>
        </p:spPr>
      </p:pic>
      <p:sp>
        <p:nvSpPr>
          <p:cNvPr id="11" name="ZoneTexte 10"/>
          <p:cNvSpPr txBox="1"/>
          <p:nvPr/>
        </p:nvSpPr>
        <p:spPr>
          <a:xfrm>
            <a:off x="0" y="5857892"/>
            <a:ext cx="4357686" cy="646331"/>
          </a:xfrm>
          <a:prstGeom prst="rect">
            <a:avLst/>
          </a:prstGeom>
          <a:noFill/>
        </p:spPr>
        <p:txBody>
          <a:bodyPr wrap="square" rtlCol="0">
            <a:spAutoFit/>
          </a:bodyPr>
          <a:lstStyle/>
          <a:p>
            <a:r>
              <a:rPr lang="fr-FR" sz="1200" dirty="0" smtClean="0">
                <a:solidFill>
                  <a:srgbClr val="FF0000"/>
                </a:solidFill>
              </a:rPr>
              <a:t>*Mais est-ce raisonnable de nourrir des poissons ou des crevettes </a:t>
            </a:r>
          </a:p>
          <a:p>
            <a:r>
              <a:rPr lang="fr-FR" sz="1200" dirty="0" smtClean="0">
                <a:solidFill>
                  <a:srgbClr val="FF0000"/>
                </a:solidFill>
              </a:rPr>
              <a:t>Avec des granulés à base de poissons issus de la pêche?</a:t>
            </a:r>
          </a:p>
          <a:p>
            <a:r>
              <a:rPr lang="fr-FR" sz="1200" dirty="0" smtClean="0">
                <a:solidFill>
                  <a:srgbClr val="FF0000"/>
                </a:solidFill>
              </a:rPr>
              <a:t>Une des raisons de la surpêche.</a:t>
            </a:r>
            <a:endParaRPr lang="fr-FR" sz="12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t>
            </a:r>
            <a:endParaRPr lang="fr-FR" dirty="0"/>
          </a:p>
        </p:txBody>
      </p:sp>
      <p:pic>
        <p:nvPicPr>
          <p:cNvPr id="4" name="Espace réservé du contenu 3" descr="thon filet.jpg"/>
          <p:cNvPicPr>
            <a:picLocks noGrp="1" noChangeAspect="1"/>
          </p:cNvPicPr>
          <p:nvPr>
            <p:ph idx="1"/>
          </p:nvPr>
        </p:nvPicPr>
        <p:blipFill>
          <a:blip r:embed="rId2" cstate="print"/>
          <a:stretch>
            <a:fillRect/>
          </a:stretch>
        </p:blipFill>
        <p:spPr>
          <a:xfrm>
            <a:off x="0" y="0"/>
            <a:ext cx="9143999" cy="6858000"/>
          </a:xfrm>
        </p:spPr>
      </p:pic>
      <p:sp>
        <p:nvSpPr>
          <p:cNvPr id="5" name="ZoneTexte 4"/>
          <p:cNvSpPr txBox="1"/>
          <p:nvPr/>
        </p:nvSpPr>
        <p:spPr>
          <a:xfrm>
            <a:off x="1714480" y="1214422"/>
            <a:ext cx="6858048" cy="6001643"/>
          </a:xfrm>
          <a:prstGeom prst="rect">
            <a:avLst/>
          </a:prstGeom>
          <a:noFill/>
        </p:spPr>
        <p:txBody>
          <a:bodyPr wrap="square" rtlCol="0">
            <a:spAutoFit/>
          </a:bodyPr>
          <a:lstStyle/>
          <a:p>
            <a:r>
              <a:rPr lang="fr-FR" sz="5400" b="1" dirty="0" smtClean="0">
                <a:solidFill>
                  <a:schemeClr val="bg1"/>
                </a:solidFill>
              </a:rPr>
              <a:t>QUELLES</a:t>
            </a:r>
            <a:r>
              <a:rPr lang="fr-FR" sz="5400" dirty="0" smtClean="0">
                <a:solidFill>
                  <a:schemeClr val="bg1"/>
                </a:solidFill>
              </a:rPr>
              <a:t> </a:t>
            </a:r>
            <a:r>
              <a:rPr lang="fr-FR" sz="5400" b="1" dirty="0" smtClean="0">
                <a:solidFill>
                  <a:schemeClr val="bg1"/>
                </a:solidFill>
              </a:rPr>
              <a:t>SOLUTIONS POUR UNE GESTION</a:t>
            </a:r>
          </a:p>
          <a:p>
            <a:r>
              <a:rPr lang="fr-FR" sz="5400" b="1" dirty="0" smtClean="0">
                <a:solidFill>
                  <a:schemeClr val="bg1"/>
                </a:solidFill>
              </a:rPr>
              <a:t>           DURABLE</a:t>
            </a:r>
          </a:p>
          <a:p>
            <a:r>
              <a:rPr lang="fr-FR" sz="5400" b="1" dirty="0" smtClean="0">
                <a:solidFill>
                  <a:schemeClr val="bg1"/>
                </a:solidFill>
              </a:rPr>
              <a:t>    DE LA RESSOURCE</a:t>
            </a:r>
          </a:p>
          <a:p>
            <a:r>
              <a:rPr lang="fr-FR" sz="5400" b="1" dirty="0" smtClean="0">
                <a:solidFill>
                  <a:schemeClr val="bg1"/>
                </a:solidFill>
              </a:rPr>
              <a:t>        OCEANIQUE </a:t>
            </a:r>
            <a:r>
              <a:rPr lang="fr-FR" sz="6600" b="1" dirty="0" smtClean="0">
                <a:solidFill>
                  <a:schemeClr val="bg1"/>
                </a:solidFill>
              </a:rPr>
              <a:t>?</a:t>
            </a:r>
          </a:p>
          <a:p>
            <a:endParaRPr lang="fr-FR" sz="3600" b="1" dirty="0" smtClean="0">
              <a:solidFill>
                <a:schemeClr val="bg1"/>
              </a:solidFill>
            </a:endParaRPr>
          </a:p>
          <a:p>
            <a:endParaRPr lang="fr-FR" sz="6600" b="1" dirty="0">
              <a:solidFill>
                <a:schemeClr val="bg1"/>
              </a:solidFill>
            </a:endParaRPr>
          </a:p>
        </p:txBody>
      </p:sp>
      <p:sp>
        <p:nvSpPr>
          <p:cNvPr id="6" name="Rectangle 5"/>
          <p:cNvSpPr/>
          <p:nvPr/>
        </p:nvSpPr>
        <p:spPr>
          <a:xfrm>
            <a:off x="7000892" y="6215082"/>
            <a:ext cx="2143108" cy="6429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c 6"/>
          <p:cNvSpPr/>
          <p:nvPr/>
        </p:nvSpPr>
        <p:spPr>
          <a:xfrm>
            <a:off x="7572396" y="6143644"/>
            <a:ext cx="214314" cy="7143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0" y="6286520"/>
            <a:ext cx="9144000" cy="5714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RICATURE QUOTAS.jpg"/>
          <p:cNvPicPr>
            <a:picLocks noChangeAspect="1"/>
          </p:cNvPicPr>
          <p:nvPr/>
        </p:nvPicPr>
        <p:blipFill>
          <a:blip r:embed="rId3" cstate="print"/>
          <a:stretch>
            <a:fillRect/>
          </a:stretch>
        </p:blipFill>
        <p:spPr>
          <a:xfrm>
            <a:off x="714348" y="392884"/>
            <a:ext cx="6572296" cy="5750761"/>
          </a:xfrm>
          <a:prstGeom prst="rect">
            <a:avLst/>
          </a:prstGeom>
        </p:spPr>
      </p:pic>
      <p:sp>
        <p:nvSpPr>
          <p:cNvPr id="3" name="ZoneTexte 2"/>
          <p:cNvSpPr txBox="1"/>
          <p:nvPr/>
        </p:nvSpPr>
        <p:spPr>
          <a:xfrm>
            <a:off x="1714480" y="6500834"/>
            <a:ext cx="184731" cy="369332"/>
          </a:xfrm>
          <a:prstGeom prst="rect">
            <a:avLst/>
          </a:prstGeom>
          <a:noFill/>
        </p:spPr>
        <p:txBody>
          <a:bodyPr wrap="none" rtlCol="0">
            <a:spAutoFit/>
          </a:bodyPr>
          <a:lstStyle/>
          <a:p>
            <a:endParaRPr lang="fr-FR" dirty="0"/>
          </a:p>
        </p:txBody>
      </p:sp>
      <p:sp>
        <p:nvSpPr>
          <p:cNvPr id="4" name="Rectangle 3"/>
          <p:cNvSpPr/>
          <p:nvPr/>
        </p:nvSpPr>
        <p:spPr>
          <a:xfrm>
            <a:off x="1357290" y="6215082"/>
            <a:ext cx="5637954" cy="369332"/>
          </a:xfrm>
          <a:prstGeom prst="rect">
            <a:avLst/>
          </a:prstGeom>
        </p:spPr>
        <p:txBody>
          <a:bodyPr wrap="none">
            <a:spAutoFit/>
          </a:bodyPr>
          <a:lstStyle/>
          <a:p>
            <a:r>
              <a:rPr lang="fr-FR" dirty="0" smtClean="0"/>
              <a:t>POLITIQUE </a:t>
            </a:r>
            <a:r>
              <a:rPr lang="fr-FR" dirty="0" smtClean="0"/>
              <a:t>S DES </a:t>
            </a:r>
            <a:r>
              <a:rPr lang="fr-FR" dirty="0" smtClean="0"/>
              <a:t>QUOTAS; </a:t>
            </a:r>
            <a:r>
              <a:rPr lang="fr-FR" dirty="0" smtClean="0"/>
              <a:t>TAC (total autorisé de capture)</a:t>
            </a:r>
            <a:endParaRPr lang="fr-F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ECHE ANCHOIS CARICATURE.jpg"/>
          <p:cNvPicPr>
            <a:picLocks noChangeAspect="1"/>
          </p:cNvPicPr>
          <p:nvPr/>
        </p:nvPicPr>
        <p:blipFill>
          <a:blip r:embed="rId2" cstate="print"/>
          <a:stretch>
            <a:fillRect/>
          </a:stretch>
        </p:blipFill>
        <p:spPr>
          <a:xfrm>
            <a:off x="1285852" y="178569"/>
            <a:ext cx="6589436" cy="5765759"/>
          </a:xfrm>
          <a:prstGeom prst="rect">
            <a:avLst/>
          </a:prstGeom>
        </p:spPr>
      </p:pic>
      <p:sp>
        <p:nvSpPr>
          <p:cNvPr id="3" name="Rectangle 2"/>
          <p:cNvSpPr/>
          <p:nvPr/>
        </p:nvSpPr>
        <p:spPr>
          <a:xfrm>
            <a:off x="3143240" y="6072206"/>
            <a:ext cx="3357586" cy="369332"/>
          </a:xfrm>
          <a:prstGeom prst="rect">
            <a:avLst/>
          </a:prstGeom>
        </p:spPr>
        <p:txBody>
          <a:bodyPr wrap="square">
            <a:spAutoFit/>
          </a:bodyPr>
          <a:lstStyle/>
          <a:p>
            <a:r>
              <a:rPr lang="fr-FR" dirty="0" smtClean="0"/>
              <a:t>ZONES DE PÊCHE INTERDITES</a:t>
            </a:r>
            <a:endParaRPr lang="fr-F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enne1.jpg"/>
          <p:cNvPicPr>
            <a:picLocks noChangeAspect="1"/>
          </p:cNvPicPr>
          <p:nvPr/>
        </p:nvPicPr>
        <p:blipFill>
          <a:blip r:embed="rId3" cstate="print"/>
          <a:stretch>
            <a:fillRect/>
          </a:stretch>
        </p:blipFill>
        <p:spPr>
          <a:xfrm>
            <a:off x="0" y="1"/>
            <a:ext cx="5000628" cy="3897550"/>
          </a:xfrm>
          <a:prstGeom prst="rect">
            <a:avLst/>
          </a:prstGeom>
        </p:spPr>
      </p:pic>
      <p:pic>
        <p:nvPicPr>
          <p:cNvPr id="3" name="Image 2" descr="thons-en-cage.jpg"/>
          <p:cNvPicPr>
            <a:picLocks noChangeAspect="1"/>
          </p:cNvPicPr>
          <p:nvPr/>
        </p:nvPicPr>
        <p:blipFill>
          <a:blip r:embed="rId4" cstate="print"/>
          <a:stretch>
            <a:fillRect/>
          </a:stretch>
        </p:blipFill>
        <p:spPr>
          <a:xfrm>
            <a:off x="3500430" y="2844796"/>
            <a:ext cx="5643570" cy="4013204"/>
          </a:xfrm>
          <a:prstGeom prst="rect">
            <a:avLst/>
          </a:prstGeom>
          <a:solidFill>
            <a:schemeClr val="accent2"/>
          </a:solidFill>
        </p:spPr>
      </p:pic>
      <p:sp>
        <p:nvSpPr>
          <p:cNvPr id="4" name="ZoneTexte 3"/>
          <p:cNvSpPr txBox="1"/>
          <p:nvPr/>
        </p:nvSpPr>
        <p:spPr>
          <a:xfrm>
            <a:off x="5072067" y="428604"/>
            <a:ext cx="4071934" cy="1569660"/>
          </a:xfrm>
          <a:prstGeom prst="rect">
            <a:avLst/>
          </a:prstGeom>
          <a:noFill/>
        </p:spPr>
        <p:txBody>
          <a:bodyPr wrap="square" rtlCol="0">
            <a:spAutoFit/>
          </a:bodyPr>
          <a:lstStyle/>
          <a:p>
            <a:r>
              <a:rPr lang="fr-FR" sz="2400" dirty="0" smtClean="0"/>
              <a:t>Variation de la taille des mailles des filets</a:t>
            </a:r>
          </a:p>
          <a:p>
            <a:r>
              <a:rPr lang="fr-FR" sz="2400" dirty="0" smtClean="0"/>
              <a:t> pour préserver les  poissons encore immatures.</a:t>
            </a:r>
            <a:endParaRPr lang="fr-F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357430"/>
            <a:ext cx="8530156" cy="646331"/>
          </a:xfrm>
          <a:prstGeom prst="rect">
            <a:avLst/>
          </a:prstGeom>
          <a:noFill/>
        </p:spPr>
        <p:txBody>
          <a:bodyPr wrap="none" rtlCol="0">
            <a:spAutoFit/>
          </a:bodyPr>
          <a:lstStyle/>
          <a:p>
            <a:r>
              <a:rPr lang="fr-FR" sz="3600" b="1" dirty="0" smtClean="0">
                <a:solidFill>
                  <a:srgbClr val="FF0000"/>
                </a:solidFill>
              </a:rPr>
              <a:t>ALLER CHERCHER LA RESSOURCE AILLEURS?</a:t>
            </a:r>
            <a:endParaRPr lang="fr-FR" sz="36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57166"/>
            <a:ext cx="5622253" cy="400931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381500" y="3333750"/>
            <a:ext cx="4762500" cy="352425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571868" y="357166"/>
            <a:ext cx="5572132" cy="3714755"/>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0" y="3220640"/>
            <a:ext cx="4643438" cy="3637360"/>
          </a:xfrm>
          <a:prstGeom prst="rect">
            <a:avLst/>
          </a:prstGeom>
          <a:noFill/>
          <a:ln w="9525">
            <a:noFill/>
            <a:miter lim="800000"/>
            <a:headEnd/>
            <a:tailEnd/>
          </a:ln>
        </p:spPr>
      </p:pic>
      <p:sp>
        <p:nvSpPr>
          <p:cNvPr id="6" name="ZoneTexte 5"/>
          <p:cNvSpPr txBox="1"/>
          <p:nvPr/>
        </p:nvSpPr>
        <p:spPr>
          <a:xfrm>
            <a:off x="2428860" y="0"/>
            <a:ext cx="4557466" cy="369332"/>
          </a:xfrm>
          <a:prstGeom prst="rect">
            <a:avLst/>
          </a:prstGeom>
          <a:noFill/>
        </p:spPr>
        <p:txBody>
          <a:bodyPr wrap="none" rtlCol="0">
            <a:spAutoFit/>
          </a:bodyPr>
          <a:lstStyle/>
          <a:p>
            <a:r>
              <a:rPr lang="fr-FR" b="1" dirty="0" smtClean="0">
                <a:solidFill>
                  <a:srgbClr val="FF0000"/>
                </a:solidFill>
              </a:rPr>
              <a:t>Pêche industrielle au thon dans l’océan indien</a:t>
            </a:r>
            <a:endParaRPr lang="fr-FR" b="1" dirty="0">
              <a:solidFill>
                <a:srgbClr val="FF0000"/>
              </a:solidFill>
            </a:endParaRPr>
          </a:p>
        </p:txBody>
      </p:sp>
      <p:sp>
        <p:nvSpPr>
          <p:cNvPr id="7" name="ZoneTexte 6"/>
          <p:cNvSpPr txBox="1"/>
          <p:nvPr/>
        </p:nvSpPr>
        <p:spPr>
          <a:xfrm>
            <a:off x="1285852" y="571480"/>
            <a:ext cx="720069" cy="369332"/>
          </a:xfrm>
          <a:prstGeom prst="rect">
            <a:avLst/>
          </a:prstGeom>
          <a:noFill/>
        </p:spPr>
        <p:txBody>
          <a:bodyPr wrap="none" rtlCol="0">
            <a:spAutoFit/>
          </a:bodyPr>
          <a:lstStyle/>
          <a:p>
            <a:r>
              <a:rPr lang="fr-FR" dirty="0" smtClean="0"/>
              <a:t>Chine</a:t>
            </a:r>
            <a:endParaRPr lang="fr-FR" dirty="0"/>
          </a:p>
        </p:txBody>
      </p:sp>
      <p:sp>
        <p:nvSpPr>
          <p:cNvPr id="8" name="ZoneTexte 7"/>
          <p:cNvSpPr txBox="1"/>
          <p:nvPr/>
        </p:nvSpPr>
        <p:spPr>
          <a:xfrm>
            <a:off x="8072462" y="4286256"/>
            <a:ext cx="811504" cy="369332"/>
          </a:xfrm>
          <a:prstGeom prst="rect">
            <a:avLst/>
          </a:prstGeom>
          <a:noFill/>
        </p:spPr>
        <p:txBody>
          <a:bodyPr wrap="none" rtlCol="0">
            <a:spAutoFit/>
          </a:bodyPr>
          <a:lstStyle/>
          <a:p>
            <a:r>
              <a:rPr lang="fr-FR" dirty="0" smtClean="0"/>
              <a:t>France</a:t>
            </a:r>
            <a:endParaRPr lang="fr-FR" dirty="0"/>
          </a:p>
        </p:txBody>
      </p:sp>
      <p:sp>
        <p:nvSpPr>
          <p:cNvPr id="9" name="ZoneTexte 8"/>
          <p:cNvSpPr txBox="1"/>
          <p:nvPr/>
        </p:nvSpPr>
        <p:spPr>
          <a:xfrm>
            <a:off x="7929586" y="428604"/>
            <a:ext cx="1214414" cy="369332"/>
          </a:xfrm>
          <a:prstGeom prst="rect">
            <a:avLst/>
          </a:prstGeom>
          <a:noFill/>
        </p:spPr>
        <p:txBody>
          <a:bodyPr wrap="square" rtlCol="0">
            <a:spAutoFit/>
          </a:bodyPr>
          <a:lstStyle/>
          <a:p>
            <a:r>
              <a:rPr lang="fr-FR" dirty="0" smtClean="0">
                <a:solidFill>
                  <a:schemeClr val="bg1"/>
                </a:solidFill>
              </a:rPr>
              <a:t>Espagne</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500042"/>
            <a:ext cx="8158162" cy="928686"/>
          </a:xfrm>
        </p:spPr>
        <p:txBody>
          <a:bodyPr>
            <a:normAutofit/>
          </a:bodyPr>
          <a:lstStyle/>
          <a:p>
            <a:endParaRPr lang="fr-FR" dirty="0">
              <a:solidFill>
                <a:srgbClr val="313AEF"/>
              </a:solidFill>
            </a:endParaRPr>
          </a:p>
        </p:txBody>
      </p:sp>
      <p:pic>
        <p:nvPicPr>
          <p:cNvPr id="4" name="Espace réservé du contenu 3" descr="PECH2 EN ATLANTIQUE DU NORD EST.jpg"/>
          <p:cNvPicPr>
            <a:picLocks noGrp="1" noChangeAspect="1"/>
          </p:cNvPicPr>
          <p:nvPr>
            <p:ph idx="1"/>
          </p:nvPr>
        </p:nvPicPr>
        <p:blipFill>
          <a:blip r:embed="rId2" cstate="print"/>
          <a:stretch>
            <a:fillRect/>
          </a:stretch>
        </p:blipFill>
        <p:spPr>
          <a:xfrm>
            <a:off x="0" y="1"/>
            <a:ext cx="9144000" cy="6857999"/>
          </a:xfrm>
        </p:spPr>
      </p:pic>
      <p:sp>
        <p:nvSpPr>
          <p:cNvPr id="6" name="ZoneTexte 5"/>
          <p:cNvSpPr txBox="1"/>
          <p:nvPr/>
        </p:nvSpPr>
        <p:spPr>
          <a:xfrm rot="19587708">
            <a:off x="1731520" y="2569497"/>
            <a:ext cx="5045502" cy="1323439"/>
          </a:xfrm>
          <a:prstGeom prst="rect">
            <a:avLst/>
          </a:prstGeom>
          <a:solidFill>
            <a:srgbClr val="FFFF00"/>
          </a:solidFill>
        </p:spPr>
        <p:txBody>
          <a:bodyPr wrap="square" rtlCol="0">
            <a:spAutoFit/>
          </a:bodyPr>
          <a:lstStyle/>
          <a:p>
            <a:pPr algn="ctr"/>
            <a:r>
              <a:rPr lang="fr-FR" sz="8000" b="1" dirty="0" smtClean="0">
                <a:solidFill>
                  <a:srgbClr val="F113C1"/>
                </a:solidFill>
              </a:rPr>
              <a:t>ACCROCHE</a:t>
            </a:r>
            <a:endParaRPr lang="fr-FR" sz="8000" b="1" dirty="0">
              <a:solidFill>
                <a:srgbClr val="F113C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5715000" cy="402907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857750" y="3657600"/>
            <a:ext cx="4286250" cy="32004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57158" y="3819525"/>
            <a:ext cx="4286250" cy="3038475"/>
          </a:xfrm>
          <a:prstGeom prst="rect">
            <a:avLst/>
          </a:prstGeom>
          <a:noFill/>
          <a:ln w="9525">
            <a:noFill/>
            <a:miter lim="800000"/>
            <a:headEnd/>
            <a:tailEnd/>
          </a:ln>
        </p:spPr>
      </p:pic>
      <p:sp>
        <p:nvSpPr>
          <p:cNvPr id="5" name="ZoneTexte 4"/>
          <p:cNvSpPr txBox="1"/>
          <p:nvPr/>
        </p:nvSpPr>
        <p:spPr>
          <a:xfrm>
            <a:off x="6429388" y="0"/>
            <a:ext cx="2011769" cy="646331"/>
          </a:xfrm>
          <a:prstGeom prst="rect">
            <a:avLst/>
          </a:prstGeom>
          <a:noFill/>
        </p:spPr>
        <p:txBody>
          <a:bodyPr wrap="none" rtlCol="0">
            <a:spAutoFit/>
          </a:bodyPr>
          <a:lstStyle/>
          <a:p>
            <a:pPr algn="ctr"/>
            <a:r>
              <a:rPr lang="fr-FR" b="1" dirty="0" smtClean="0">
                <a:solidFill>
                  <a:srgbClr val="FF0000"/>
                </a:solidFill>
              </a:rPr>
              <a:t>Pêche artisanale </a:t>
            </a:r>
          </a:p>
          <a:p>
            <a:pPr algn="ctr"/>
            <a:r>
              <a:rPr lang="fr-FR" b="1" dirty="0" smtClean="0">
                <a:solidFill>
                  <a:srgbClr val="FF0000"/>
                </a:solidFill>
              </a:rPr>
              <a:t>dans l’océan indien</a:t>
            </a:r>
            <a:endParaRPr lang="fr-FR" b="1" dirty="0">
              <a:solidFill>
                <a:srgbClr val="FF0000"/>
              </a:solidFill>
            </a:endParaRPr>
          </a:p>
        </p:txBody>
      </p:sp>
      <p:sp>
        <p:nvSpPr>
          <p:cNvPr id="6" name="ZoneTexte 5"/>
          <p:cNvSpPr txBox="1"/>
          <p:nvPr/>
        </p:nvSpPr>
        <p:spPr>
          <a:xfrm>
            <a:off x="6429388" y="1357298"/>
            <a:ext cx="526106" cy="646331"/>
          </a:xfrm>
          <a:prstGeom prst="rect">
            <a:avLst/>
          </a:prstGeom>
          <a:noFill/>
        </p:spPr>
        <p:txBody>
          <a:bodyPr wrap="none" rtlCol="0">
            <a:spAutoFit/>
          </a:bodyPr>
          <a:lstStyle/>
          <a:p>
            <a:r>
              <a:rPr lang="fr-FR" dirty="0" smtClean="0"/>
              <a:t>Bali</a:t>
            </a:r>
          </a:p>
          <a:p>
            <a:endParaRPr lang="fr-FR" dirty="0"/>
          </a:p>
        </p:txBody>
      </p:sp>
      <p:sp>
        <p:nvSpPr>
          <p:cNvPr id="7" name="ZoneTexte 6"/>
          <p:cNvSpPr txBox="1"/>
          <p:nvPr/>
        </p:nvSpPr>
        <p:spPr>
          <a:xfrm>
            <a:off x="7000892" y="2500306"/>
            <a:ext cx="1316579" cy="369332"/>
          </a:xfrm>
          <a:prstGeom prst="rect">
            <a:avLst/>
          </a:prstGeom>
          <a:noFill/>
        </p:spPr>
        <p:txBody>
          <a:bodyPr wrap="none" rtlCol="0">
            <a:spAutoFit/>
          </a:bodyPr>
          <a:lstStyle/>
          <a:p>
            <a:r>
              <a:rPr lang="fr-FR" dirty="0" smtClean="0"/>
              <a:t>Madagascar</a:t>
            </a:r>
            <a:endParaRPr lang="fr-FR" dirty="0"/>
          </a:p>
        </p:txBody>
      </p:sp>
      <p:cxnSp>
        <p:nvCxnSpPr>
          <p:cNvPr id="9" name="Connecteur droit avec flèche 8"/>
          <p:cNvCxnSpPr/>
          <p:nvPr/>
        </p:nvCxnSpPr>
        <p:spPr>
          <a:xfrm rot="10800000">
            <a:off x="5715008" y="1571612"/>
            <a:ext cx="642942" cy="1588"/>
          </a:xfrm>
          <a:prstGeom prst="straightConnector1">
            <a:avLst/>
          </a:prstGeom>
          <a:ln>
            <a:solidFill>
              <a:srgbClr val="F113C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0800000" flipV="1">
            <a:off x="4643438" y="2928934"/>
            <a:ext cx="2286016" cy="1071570"/>
          </a:xfrm>
          <a:prstGeom prst="straightConnector1">
            <a:avLst/>
          </a:prstGeom>
          <a:ln>
            <a:solidFill>
              <a:srgbClr val="F113C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7286644" y="3286124"/>
            <a:ext cx="714380" cy="1588"/>
          </a:xfrm>
          <a:prstGeom prst="straightConnector1">
            <a:avLst/>
          </a:prstGeom>
          <a:ln>
            <a:solidFill>
              <a:srgbClr val="F113C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 AQUACULTURE ?</a:t>
            </a:r>
            <a:endParaRPr lang="fr-FR" dirty="0">
              <a:solidFill>
                <a:srgbClr val="FF0000"/>
              </a:solidFill>
            </a:endParaRPr>
          </a:p>
        </p:txBody>
      </p:sp>
      <p:pic>
        <p:nvPicPr>
          <p:cNvPr id="4" name="Espace réservé du contenu 3" descr="AQUACULTURE CURIEUX!.jpg"/>
          <p:cNvPicPr>
            <a:picLocks noGrp="1" noChangeAspect="1"/>
          </p:cNvPicPr>
          <p:nvPr>
            <p:ph idx="1"/>
          </p:nvPr>
        </p:nvPicPr>
        <p:blipFill>
          <a:blip r:embed="rId2" cstate="print"/>
          <a:stretch>
            <a:fillRect/>
          </a:stretch>
        </p:blipFill>
        <p:spPr>
          <a:xfrm>
            <a:off x="0" y="1357298"/>
            <a:ext cx="4565622" cy="3000396"/>
          </a:xfrm>
        </p:spPr>
      </p:pic>
      <p:pic>
        <p:nvPicPr>
          <p:cNvPr id="5" name="Image 4" descr="aquaculture_550_46688.jpg"/>
          <p:cNvPicPr>
            <a:picLocks noChangeAspect="1"/>
          </p:cNvPicPr>
          <p:nvPr/>
        </p:nvPicPr>
        <p:blipFill>
          <a:blip r:embed="rId3" cstate="print"/>
          <a:stretch>
            <a:fillRect/>
          </a:stretch>
        </p:blipFill>
        <p:spPr>
          <a:xfrm>
            <a:off x="4572000" y="3643314"/>
            <a:ext cx="4572000" cy="3214686"/>
          </a:xfrm>
          <a:prstGeom prst="rect">
            <a:avLst/>
          </a:prstGeom>
        </p:spPr>
      </p:pic>
      <p:pic>
        <p:nvPicPr>
          <p:cNvPr id="6" name="Image 5" descr="aquaculture huitre.jpg"/>
          <p:cNvPicPr>
            <a:picLocks noChangeAspect="1"/>
          </p:cNvPicPr>
          <p:nvPr/>
        </p:nvPicPr>
        <p:blipFill>
          <a:blip r:embed="rId4" cstate="print"/>
          <a:stretch>
            <a:fillRect/>
          </a:stretch>
        </p:blipFill>
        <p:spPr>
          <a:xfrm>
            <a:off x="1" y="4005796"/>
            <a:ext cx="4643438" cy="2852204"/>
          </a:xfrm>
          <a:prstGeom prst="rect">
            <a:avLst/>
          </a:prstGeom>
        </p:spPr>
      </p:pic>
      <p:pic>
        <p:nvPicPr>
          <p:cNvPr id="7" name="Image 6" descr="ponton-flottant-pour-l-aquaculture-184941.jpg"/>
          <p:cNvPicPr>
            <a:picLocks noChangeAspect="1"/>
          </p:cNvPicPr>
          <p:nvPr/>
        </p:nvPicPr>
        <p:blipFill>
          <a:blip r:embed="rId5" cstate="print"/>
          <a:stretch>
            <a:fillRect/>
          </a:stretch>
        </p:blipFill>
        <p:spPr>
          <a:xfrm>
            <a:off x="4572001" y="1357298"/>
            <a:ext cx="4572000" cy="2284892"/>
          </a:xfrm>
          <a:prstGeom prst="rect">
            <a:avLst/>
          </a:prstGeom>
        </p:spPr>
      </p:pic>
      <p:sp>
        <p:nvSpPr>
          <p:cNvPr id="8" name="ZoneTexte 7"/>
          <p:cNvSpPr txBox="1"/>
          <p:nvPr/>
        </p:nvSpPr>
        <p:spPr>
          <a:xfrm>
            <a:off x="4857752" y="6215082"/>
            <a:ext cx="4071966" cy="369332"/>
          </a:xfrm>
          <a:prstGeom prst="rect">
            <a:avLst/>
          </a:prstGeom>
          <a:noFill/>
        </p:spPr>
        <p:txBody>
          <a:bodyPr wrap="square" rtlCol="0">
            <a:spAutoFit/>
          </a:bodyPr>
          <a:lstStyle/>
          <a:p>
            <a:r>
              <a:rPr lang="fr-FR" dirty="0" smtClean="0">
                <a:solidFill>
                  <a:schemeClr val="bg1"/>
                </a:solidFill>
              </a:rPr>
              <a:t>CAGE AQUACOLE  </a:t>
            </a:r>
            <a:endParaRPr lang="fr-FR" dirty="0">
              <a:solidFill>
                <a:schemeClr val="bg1"/>
              </a:solidFill>
            </a:endParaRPr>
          </a:p>
        </p:txBody>
      </p:sp>
      <p:sp>
        <p:nvSpPr>
          <p:cNvPr id="9" name="ZoneTexte 8"/>
          <p:cNvSpPr txBox="1"/>
          <p:nvPr/>
        </p:nvSpPr>
        <p:spPr>
          <a:xfrm>
            <a:off x="0" y="3429000"/>
            <a:ext cx="2357422" cy="369332"/>
          </a:xfrm>
          <a:prstGeom prst="rect">
            <a:avLst/>
          </a:prstGeom>
          <a:noFill/>
        </p:spPr>
        <p:txBody>
          <a:bodyPr wrap="square" rtlCol="0">
            <a:spAutoFit/>
          </a:bodyPr>
          <a:lstStyle/>
          <a:p>
            <a:r>
              <a:rPr lang="fr-FR" dirty="0" smtClean="0">
                <a:solidFill>
                  <a:schemeClr val="bg1"/>
                </a:solidFill>
              </a:rPr>
              <a:t>BULLE AQUACOLE</a:t>
            </a:r>
            <a:endParaRPr lang="fr-FR" dirty="0">
              <a:solidFill>
                <a:schemeClr val="bg1"/>
              </a:solidFill>
            </a:endParaRPr>
          </a:p>
        </p:txBody>
      </p:sp>
      <p:sp>
        <p:nvSpPr>
          <p:cNvPr id="10" name="ZoneTexte 9"/>
          <p:cNvSpPr txBox="1"/>
          <p:nvPr/>
        </p:nvSpPr>
        <p:spPr>
          <a:xfrm>
            <a:off x="6572264" y="3214686"/>
            <a:ext cx="2571736" cy="369332"/>
          </a:xfrm>
          <a:prstGeom prst="rect">
            <a:avLst/>
          </a:prstGeom>
          <a:noFill/>
        </p:spPr>
        <p:txBody>
          <a:bodyPr wrap="square" rtlCol="0">
            <a:spAutoFit/>
          </a:bodyPr>
          <a:lstStyle/>
          <a:p>
            <a:r>
              <a:rPr lang="fr-FR" dirty="0" smtClean="0">
                <a:solidFill>
                  <a:schemeClr val="bg1"/>
                </a:solidFill>
              </a:rPr>
              <a:t>BASSINS FLOTTANTS</a:t>
            </a:r>
            <a:endParaRPr lang="fr-FR" dirty="0">
              <a:solidFill>
                <a:schemeClr val="bg1"/>
              </a:solidFill>
            </a:endParaRPr>
          </a:p>
        </p:txBody>
      </p:sp>
      <p:sp>
        <p:nvSpPr>
          <p:cNvPr id="11" name="ZoneTexte 10"/>
          <p:cNvSpPr txBox="1"/>
          <p:nvPr/>
        </p:nvSpPr>
        <p:spPr>
          <a:xfrm>
            <a:off x="0" y="6357958"/>
            <a:ext cx="3286116" cy="369332"/>
          </a:xfrm>
          <a:prstGeom prst="rect">
            <a:avLst/>
          </a:prstGeom>
          <a:noFill/>
        </p:spPr>
        <p:txBody>
          <a:bodyPr wrap="square" rtlCol="0">
            <a:spAutoFit/>
          </a:bodyPr>
          <a:lstStyle/>
          <a:p>
            <a:r>
              <a:rPr lang="fr-FR" dirty="0" smtClean="0">
                <a:solidFill>
                  <a:schemeClr val="bg1"/>
                </a:solidFill>
              </a:rPr>
              <a:t>PARCS A HUITRES</a:t>
            </a:r>
            <a:endParaRPr lang="fr-FR"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L’AQUACULTURE ET LE LITTORAL</a:t>
            </a:r>
            <a:endParaRPr lang="fr-FR" dirty="0"/>
          </a:p>
        </p:txBody>
      </p:sp>
      <p:pic>
        <p:nvPicPr>
          <p:cNvPr id="4" name="Espace réservé du contenu 3" descr="AQUACULTURE THON ROUGE.jpg"/>
          <p:cNvPicPr>
            <a:picLocks noGrp="1" noChangeAspect="1"/>
          </p:cNvPicPr>
          <p:nvPr>
            <p:ph idx="1"/>
          </p:nvPr>
        </p:nvPicPr>
        <p:blipFill>
          <a:blip r:embed="rId2" cstate="print"/>
          <a:stretch>
            <a:fillRect/>
          </a:stretch>
        </p:blipFill>
        <p:spPr>
          <a:xfrm>
            <a:off x="0" y="1500174"/>
            <a:ext cx="5715008" cy="2500330"/>
          </a:xfrm>
        </p:spPr>
      </p:pic>
      <p:pic>
        <p:nvPicPr>
          <p:cNvPr id="5" name="Image 4" descr="Aquaculture.png"/>
          <p:cNvPicPr>
            <a:picLocks noChangeAspect="1"/>
          </p:cNvPicPr>
          <p:nvPr/>
        </p:nvPicPr>
        <p:blipFill>
          <a:blip r:embed="rId3" cstate="print"/>
          <a:stretch>
            <a:fillRect/>
          </a:stretch>
        </p:blipFill>
        <p:spPr>
          <a:xfrm>
            <a:off x="5214942" y="1500174"/>
            <a:ext cx="3929058" cy="2500330"/>
          </a:xfrm>
          <a:prstGeom prst="rect">
            <a:avLst/>
          </a:prstGeom>
        </p:spPr>
      </p:pic>
      <p:pic>
        <p:nvPicPr>
          <p:cNvPr id="6" name="Image 5" descr="aquaculture2 FERME EN ISRAEL.jpg"/>
          <p:cNvPicPr>
            <a:picLocks noChangeAspect="1"/>
          </p:cNvPicPr>
          <p:nvPr/>
        </p:nvPicPr>
        <p:blipFill>
          <a:blip r:embed="rId4" cstate="print"/>
          <a:stretch>
            <a:fillRect/>
          </a:stretch>
        </p:blipFill>
        <p:spPr>
          <a:xfrm>
            <a:off x="0" y="4000504"/>
            <a:ext cx="3929058" cy="2857496"/>
          </a:xfrm>
          <a:prstGeom prst="rect">
            <a:avLst/>
          </a:prstGeom>
        </p:spPr>
      </p:pic>
      <p:pic>
        <p:nvPicPr>
          <p:cNvPr id="7" name="Image 6" descr="aquaculture5 CANADA.jpg"/>
          <p:cNvPicPr>
            <a:picLocks noChangeAspect="1"/>
          </p:cNvPicPr>
          <p:nvPr/>
        </p:nvPicPr>
        <p:blipFill>
          <a:blip r:embed="rId5" cstate="print"/>
          <a:stretch>
            <a:fillRect/>
          </a:stretch>
        </p:blipFill>
        <p:spPr>
          <a:xfrm>
            <a:off x="3929058" y="4000504"/>
            <a:ext cx="5214942" cy="2857496"/>
          </a:xfrm>
          <a:prstGeom prst="rect">
            <a:avLst/>
          </a:prstGeom>
        </p:spPr>
      </p:pic>
      <p:sp>
        <p:nvSpPr>
          <p:cNvPr id="8" name="ZoneTexte 7"/>
          <p:cNvSpPr txBox="1"/>
          <p:nvPr/>
        </p:nvSpPr>
        <p:spPr>
          <a:xfrm>
            <a:off x="214282" y="6143644"/>
            <a:ext cx="3000396" cy="369332"/>
          </a:xfrm>
          <a:prstGeom prst="rect">
            <a:avLst/>
          </a:prstGeom>
          <a:noFill/>
        </p:spPr>
        <p:txBody>
          <a:bodyPr wrap="square" rtlCol="0">
            <a:spAutoFit/>
          </a:bodyPr>
          <a:lstStyle/>
          <a:p>
            <a:r>
              <a:rPr lang="fr-FR" dirty="0" smtClean="0">
                <a:solidFill>
                  <a:schemeClr val="bg1"/>
                </a:solidFill>
              </a:rPr>
              <a:t> FERME AQUACOLE EN ISRAEL</a:t>
            </a:r>
            <a:endParaRPr lang="fr-FR" dirty="0">
              <a:solidFill>
                <a:schemeClr val="bg1"/>
              </a:solidFill>
            </a:endParaRPr>
          </a:p>
        </p:txBody>
      </p:sp>
      <p:sp>
        <p:nvSpPr>
          <p:cNvPr id="9" name="ZoneTexte 8"/>
          <p:cNvSpPr txBox="1"/>
          <p:nvPr/>
        </p:nvSpPr>
        <p:spPr>
          <a:xfrm>
            <a:off x="4143372" y="6286520"/>
            <a:ext cx="4357718" cy="369332"/>
          </a:xfrm>
          <a:prstGeom prst="rect">
            <a:avLst/>
          </a:prstGeom>
          <a:noFill/>
        </p:spPr>
        <p:txBody>
          <a:bodyPr wrap="square" rtlCol="0">
            <a:spAutoFit/>
          </a:bodyPr>
          <a:lstStyle/>
          <a:p>
            <a:r>
              <a:rPr lang="fr-FR" dirty="0" smtClean="0">
                <a:solidFill>
                  <a:schemeClr val="bg1"/>
                </a:solidFill>
              </a:rPr>
              <a:t>ELEVAGE DE SAUMON AU CANADA</a:t>
            </a:r>
            <a:endParaRPr lang="fr-FR" dirty="0">
              <a:solidFill>
                <a:schemeClr val="bg1"/>
              </a:solidFill>
            </a:endParaRPr>
          </a:p>
        </p:txBody>
      </p:sp>
      <p:sp>
        <p:nvSpPr>
          <p:cNvPr id="10" name="ZoneTexte 9"/>
          <p:cNvSpPr txBox="1"/>
          <p:nvPr/>
        </p:nvSpPr>
        <p:spPr>
          <a:xfrm>
            <a:off x="7286644" y="3429000"/>
            <a:ext cx="2143140" cy="369332"/>
          </a:xfrm>
          <a:prstGeom prst="rect">
            <a:avLst/>
          </a:prstGeom>
          <a:noFill/>
        </p:spPr>
        <p:txBody>
          <a:bodyPr wrap="square" rtlCol="0">
            <a:spAutoFit/>
          </a:bodyPr>
          <a:lstStyle/>
          <a:p>
            <a:r>
              <a:rPr lang="fr-FR" dirty="0" smtClean="0">
                <a:solidFill>
                  <a:schemeClr val="bg1"/>
                </a:solidFill>
              </a:rPr>
              <a:t>BASSINS EN INDE</a:t>
            </a:r>
            <a:endParaRPr lang="fr-FR" dirty="0">
              <a:solidFill>
                <a:schemeClr val="bg1"/>
              </a:solidFill>
            </a:endParaRPr>
          </a:p>
        </p:txBody>
      </p:sp>
      <p:sp>
        <p:nvSpPr>
          <p:cNvPr id="11" name="ZoneTexte 10"/>
          <p:cNvSpPr txBox="1"/>
          <p:nvPr/>
        </p:nvSpPr>
        <p:spPr>
          <a:xfrm>
            <a:off x="2714612" y="3429000"/>
            <a:ext cx="2428892" cy="646331"/>
          </a:xfrm>
          <a:prstGeom prst="rect">
            <a:avLst/>
          </a:prstGeom>
          <a:noFill/>
        </p:spPr>
        <p:txBody>
          <a:bodyPr wrap="square" rtlCol="0">
            <a:spAutoFit/>
          </a:bodyPr>
          <a:lstStyle/>
          <a:p>
            <a:r>
              <a:rPr lang="fr-FR" dirty="0" smtClean="0">
                <a:solidFill>
                  <a:schemeClr val="bg1"/>
                </a:solidFill>
              </a:rPr>
              <a:t>BASSINS CIRCULAIRES EN NORVEGE</a:t>
            </a:r>
            <a:endParaRPr lang="fr-FR"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3829048" cy="1143000"/>
          </a:xfrm>
        </p:spPr>
        <p:txBody>
          <a:bodyPr>
            <a:normAutofit fontScale="90000"/>
          </a:bodyPr>
          <a:lstStyle/>
          <a:p>
            <a:r>
              <a:rPr lang="fr-FR" b="1" dirty="0" smtClean="0"/>
              <a:t>AQUACULTURE :</a:t>
            </a:r>
            <a:r>
              <a:rPr lang="fr-FR" dirty="0" smtClean="0"/>
              <a:t> </a:t>
            </a:r>
            <a:r>
              <a:rPr lang="fr-FR" sz="3100" dirty="0" smtClean="0"/>
              <a:t>PRINCIPAUX PRODUITS </a:t>
            </a:r>
            <a:endParaRPr lang="fr-FR" sz="3100" dirty="0"/>
          </a:p>
        </p:txBody>
      </p:sp>
      <p:sp>
        <p:nvSpPr>
          <p:cNvPr id="3" name="Espace réservé du contenu 2"/>
          <p:cNvSpPr>
            <a:spLocks noGrp="1"/>
          </p:cNvSpPr>
          <p:nvPr>
            <p:ph idx="1"/>
          </p:nvPr>
        </p:nvSpPr>
        <p:spPr>
          <a:xfrm>
            <a:off x="457200" y="3000372"/>
            <a:ext cx="4543428" cy="3857628"/>
          </a:xfrm>
        </p:spPr>
        <p:txBody>
          <a:bodyPr>
            <a:normAutofit fontScale="70000" lnSpcReduction="20000"/>
          </a:bodyPr>
          <a:lstStyle/>
          <a:p>
            <a:pPr>
              <a:buNone/>
            </a:pPr>
            <a:r>
              <a:rPr lang="fr-FR" dirty="0" smtClean="0"/>
              <a:t>Saumon  de  l’Atlantique       huitres</a:t>
            </a:r>
          </a:p>
          <a:p>
            <a:pPr>
              <a:buNone/>
            </a:pPr>
            <a:r>
              <a:rPr lang="fr-FR" dirty="0" smtClean="0"/>
              <a:t>Cabillaud                                  palourdes</a:t>
            </a:r>
          </a:p>
          <a:p>
            <a:pPr>
              <a:buNone/>
            </a:pPr>
            <a:r>
              <a:rPr lang="fr-FR" dirty="0" smtClean="0"/>
              <a:t>Lieu jaune                                coques</a:t>
            </a:r>
          </a:p>
          <a:p>
            <a:pPr>
              <a:buNone/>
            </a:pPr>
            <a:r>
              <a:rPr lang="fr-FR" dirty="0" smtClean="0"/>
              <a:t>Turbot                                       coquilles                                                         </a:t>
            </a:r>
          </a:p>
          <a:p>
            <a:pPr>
              <a:buNone/>
            </a:pPr>
            <a:r>
              <a:rPr lang="fr-FR" dirty="0" smtClean="0"/>
              <a:t>Bar                                             Saint-</a:t>
            </a:r>
            <a:r>
              <a:rPr lang="fr-FR" dirty="0" err="1" smtClean="0"/>
              <a:t>Jac</a:t>
            </a:r>
            <a:r>
              <a:rPr lang="fr-FR" dirty="0" smtClean="0"/>
              <a:t>-</a:t>
            </a:r>
          </a:p>
          <a:p>
            <a:pPr>
              <a:buNone/>
            </a:pPr>
            <a:r>
              <a:rPr lang="fr-FR" dirty="0" smtClean="0"/>
              <a:t>                                                   </a:t>
            </a:r>
            <a:r>
              <a:rPr lang="fr-FR" dirty="0" err="1" smtClean="0"/>
              <a:t>ques</a:t>
            </a:r>
            <a:endParaRPr lang="fr-FR" dirty="0" smtClean="0"/>
          </a:p>
          <a:p>
            <a:pPr>
              <a:buNone/>
            </a:pPr>
            <a:r>
              <a:rPr lang="fr-FR" dirty="0" smtClean="0"/>
              <a:t>Daurade                                    crevettes</a:t>
            </a:r>
          </a:p>
          <a:p>
            <a:pPr>
              <a:buNone/>
            </a:pPr>
            <a:r>
              <a:rPr lang="fr-FR" dirty="0" smtClean="0"/>
              <a:t>Sole                                            algues</a:t>
            </a:r>
            <a:endParaRPr lang="fr-FR" dirty="0"/>
          </a:p>
        </p:txBody>
      </p:sp>
      <p:sp>
        <p:nvSpPr>
          <p:cNvPr id="4" name="ZoneTexte 3"/>
          <p:cNvSpPr txBox="1"/>
          <p:nvPr/>
        </p:nvSpPr>
        <p:spPr>
          <a:xfrm>
            <a:off x="571472" y="1643050"/>
            <a:ext cx="3929090" cy="523220"/>
          </a:xfrm>
          <a:prstGeom prst="rect">
            <a:avLst/>
          </a:prstGeom>
          <a:noFill/>
        </p:spPr>
        <p:txBody>
          <a:bodyPr wrap="square" rtlCol="0">
            <a:spAutoFit/>
          </a:bodyPr>
          <a:lstStyle/>
          <a:p>
            <a:r>
              <a:rPr lang="fr-FR" sz="2800" dirty="0" smtClean="0">
                <a:solidFill>
                  <a:srgbClr val="FF0000"/>
                </a:solidFill>
              </a:rPr>
              <a:t>POISSONS                                  </a:t>
            </a:r>
            <a:endParaRPr lang="fr-FR" sz="2800" dirty="0">
              <a:solidFill>
                <a:srgbClr val="FF0000"/>
              </a:solidFill>
            </a:endParaRPr>
          </a:p>
        </p:txBody>
      </p:sp>
      <p:sp>
        <p:nvSpPr>
          <p:cNvPr id="5" name="ZoneTexte 4"/>
          <p:cNvSpPr txBox="1"/>
          <p:nvPr/>
        </p:nvSpPr>
        <p:spPr>
          <a:xfrm>
            <a:off x="3428992" y="1500174"/>
            <a:ext cx="2000264" cy="1569660"/>
          </a:xfrm>
          <a:prstGeom prst="rect">
            <a:avLst/>
          </a:prstGeom>
          <a:noFill/>
        </p:spPr>
        <p:txBody>
          <a:bodyPr wrap="square" rtlCol="0">
            <a:spAutoFit/>
          </a:bodyPr>
          <a:lstStyle/>
          <a:p>
            <a:r>
              <a:rPr lang="fr-FR" sz="2400" dirty="0" smtClean="0">
                <a:solidFill>
                  <a:srgbClr val="FF0000"/>
                </a:solidFill>
              </a:rPr>
              <a:t>FRUITS DE MER, COQUILLAGES ET ALGUES</a:t>
            </a:r>
          </a:p>
        </p:txBody>
      </p:sp>
      <p:sp>
        <p:nvSpPr>
          <p:cNvPr id="6" name="Cadre 5"/>
          <p:cNvSpPr/>
          <p:nvPr/>
        </p:nvSpPr>
        <p:spPr>
          <a:xfrm>
            <a:off x="5572132" y="0"/>
            <a:ext cx="3571868" cy="6858000"/>
          </a:xfrm>
          <a:prstGeom prst="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6357950" y="428605"/>
            <a:ext cx="2143140" cy="8217634"/>
          </a:xfrm>
          <a:prstGeom prst="rect">
            <a:avLst/>
          </a:prstGeom>
          <a:noFill/>
        </p:spPr>
        <p:txBody>
          <a:bodyPr wrap="square" rtlCol="0">
            <a:spAutoFit/>
          </a:bodyPr>
          <a:lstStyle/>
          <a:p>
            <a:r>
              <a:rPr lang="fr-FR" sz="3600" dirty="0" smtClean="0">
                <a:solidFill>
                  <a:srgbClr val="FF0000"/>
                </a:solidFill>
              </a:rPr>
              <a:t>   2009 :</a:t>
            </a:r>
          </a:p>
          <a:p>
            <a:endParaRPr lang="fr-FR" sz="2400" dirty="0" smtClean="0">
              <a:solidFill>
                <a:srgbClr val="FF0000"/>
              </a:solidFill>
            </a:endParaRPr>
          </a:p>
          <a:p>
            <a:r>
              <a:rPr lang="fr-FR" sz="2400" dirty="0" smtClean="0">
                <a:solidFill>
                  <a:srgbClr val="FF0000"/>
                </a:solidFill>
              </a:rPr>
              <a:t>Année où les produits issus de l’aquaculture ont été plus consommés que les produits de la pêche en mer.</a:t>
            </a:r>
          </a:p>
          <a:p>
            <a:endParaRPr lang="fr-FR" sz="2400" dirty="0" smtClean="0">
              <a:solidFill>
                <a:srgbClr val="FF0000"/>
              </a:solidFill>
            </a:endParaRPr>
          </a:p>
          <a:p>
            <a:r>
              <a:rPr lang="fr-FR" sz="2400" dirty="0" smtClean="0">
                <a:solidFill>
                  <a:srgbClr val="FF0000"/>
                </a:solidFill>
              </a:rPr>
              <a:t>Source : FIG, 2009</a:t>
            </a:r>
          </a:p>
          <a:p>
            <a:endParaRPr lang="fr-FR" sz="2400" dirty="0" smtClean="0">
              <a:solidFill>
                <a:srgbClr val="FF0000"/>
              </a:solidFill>
            </a:endParaRPr>
          </a:p>
          <a:p>
            <a:endParaRPr lang="fr-FR" sz="2400" dirty="0" smtClean="0"/>
          </a:p>
          <a:p>
            <a:endParaRPr lang="fr-FR" sz="2400"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401080" cy="5126055"/>
          </a:xfrm>
        </p:spPr>
        <p:txBody>
          <a:bodyPr>
            <a:normAutofit/>
          </a:bodyPr>
          <a:lstStyle/>
          <a:p>
            <a:pPr>
              <a:buNone/>
            </a:pPr>
            <a:r>
              <a:rPr lang="fr-FR" sz="1800" b="1" dirty="0" smtClean="0"/>
              <a:t>1/Poursuivre les politiques</a:t>
            </a:r>
          </a:p>
          <a:p>
            <a:pPr>
              <a:buNone/>
            </a:pPr>
            <a:r>
              <a:rPr lang="fr-FR" sz="1800" b="1" dirty="0" smtClean="0"/>
              <a:t> nationale et </a:t>
            </a:r>
            <a:r>
              <a:rPr lang="fr-FR" sz="1800" b="1" dirty="0" smtClean="0"/>
              <a:t>communautaire ?</a:t>
            </a:r>
            <a:endParaRPr lang="fr-FR" sz="1800" b="1" dirty="0"/>
          </a:p>
        </p:txBody>
      </p:sp>
      <p:pic>
        <p:nvPicPr>
          <p:cNvPr id="4" name="Image 3" descr="CARICATURE QUOTAS.jpg"/>
          <p:cNvPicPr>
            <a:picLocks noChangeAspect="1"/>
          </p:cNvPicPr>
          <p:nvPr/>
        </p:nvPicPr>
        <p:blipFill>
          <a:blip r:embed="rId3" cstate="print"/>
          <a:stretch>
            <a:fillRect/>
          </a:stretch>
        </p:blipFill>
        <p:spPr>
          <a:xfrm>
            <a:off x="285720" y="1142984"/>
            <a:ext cx="928694" cy="783002"/>
          </a:xfrm>
          <a:prstGeom prst="rect">
            <a:avLst/>
          </a:prstGeom>
        </p:spPr>
      </p:pic>
      <p:pic>
        <p:nvPicPr>
          <p:cNvPr id="5" name="Image 4" descr="senne1.jpg"/>
          <p:cNvPicPr>
            <a:picLocks noChangeAspect="1"/>
          </p:cNvPicPr>
          <p:nvPr/>
        </p:nvPicPr>
        <p:blipFill>
          <a:blip r:embed="rId4" cstate="print"/>
          <a:stretch>
            <a:fillRect/>
          </a:stretch>
        </p:blipFill>
        <p:spPr>
          <a:xfrm>
            <a:off x="285721" y="2071678"/>
            <a:ext cx="857256" cy="668156"/>
          </a:xfrm>
          <a:prstGeom prst="rect">
            <a:avLst/>
          </a:prstGeom>
        </p:spPr>
      </p:pic>
      <p:pic>
        <p:nvPicPr>
          <p:cNvPr id="6" name="Image 5" descr="CARICATURE IMAGE ANCHOIS.jpg"/>
          <p:cNvPicPr>
            <a:picLocks noChangeAspect="1"/>
          </p:cNvPicPr>
          <p:nvPr/>
        </p:nvPicPr>
        <p:blipFill>
          <a:blip r:embed="rId5" cstate="print"/>
          <a:stretch>
            <a:fillRect/>
          </a:stretch>
        </p:blipFill>
        <p:spPr>
          <a:xfrm>
            <a:off x="285720" y="3000372"/>
            <a:ext cx="785818" cy="687590"/>
          </a:xfrm>
          <a:prstGeom prst="rect">
            <a:avLst/>
          </a:prstGeom>
        </p:spPr>
      </p:pic>
      <p:sp>
        <p:nvSpPr>
          <p:cNvPr id="8" name="ZoneTexte 7"/>
          <p:cNvSpPr txBox="1"/>
          <p:nvPr/>
        </p:nvSpPr>
        <p:spPr>
          <a:xfrm>
            <a:off x="0" y="6286520"/>
            <a:ext cx="1214446" cy="369332"/>
          </a:xfrm>
          <a:prstGeom prst="rect">
            <a:avLst/>
          </a:prstGeom>
          <a:noFill/>
        </p:spPr>
        <p:txBody>
          <a:bodyPr wrap="square" rtlCol="0">
            <a:spAutoFit/>
          </a:bodyPr>
          <a:lstStyle/>
          <a:p>
            <a:r>
              <a:rPr lang="fr-FR" dirty="0" smtClean="0"/>
              <a:t>  </a:t>
            </a:r>
            <a:endParaRPr lang="fr-FR" dirty="0"/>
          </a:p>
        </p:txBody>
      </p:sp>
      <p:pic>
        <p:nvPicPr>
          <p:cNvPr id="10" name="Image 9" descr="poissons.gif"/>
          <p:cNvPicPr>
            <a:picLocks noChangeAspect="1"/>
          </p:cNvPicPr>
          <p:nvPr/>
        </p:nvPicPr>
        <p:blipFill>
          <a:blip r:embed="rId6" cstate="print"/>
          <a:stretch>
            <a:fillRect/>
          </a:stretch>
        </p:blipFill>
        <p:spPr>
          <a:xfrm flipH="1">
            <a:off x="2714612" y="2143116"/>
            <a:ext cx="1928826" cy="2109914"/>
          </a:xfrm>
          <a:prstGeom prst="rect">
            <a:avLst/>
          </a:prstGeom>
        </p:spPr>
      </p:pic>
      <p:sp>
        <p:nvSpPr>
          <p:cNvPr id="11" name="Bulle ronde 10"/>
          <p:cNvSpPr/>
          <p:nvPr/>
        </p:nvSpPr>
        <p:spPr>
          <a:xfrm>
            <a:off x="3714744" y="0"/>
            <a:ext cx="2500330" cy="1928802"/>
          </a:xfrm>
          <a:prstGeom prst="wedgeEllipseCallou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000496" y="214290"/>
            <a:ext cx="2071702" cy="1477328"/>
          </a:xfrm>
          <a:prstGeom prst="rect">
            <a:avLst/>
          </a:prstGeom>
          <a:noFill/>
        </p:spPr>
        <p:txBody>
          <a:bodyPr wrap="square" rtlCol="0">
            <a:spAutoFit/>
          </a:bodyPr>
          <a:lstStyle/>
          <a:p>
            <a:r>
              <a:rPr lang="fr-FR" dirty="0" smtClean="0"/>
              <a:t>Quelles </a:t>
            </a:r>
            <a:r>
              <a:rPr lang="fr-FR" b="1" dirty="0" smtClean="0"/>
              <a:t>solutions </a:t>
            </a:r>
            <a:r>
              <a:rPr lang="fr-FR" dirty="0" smtClean="0"/>
              <a:t>pour une </a:t>
            </a:r>
            <a:r>
              <a:rPr lang="fr-FR" b="1" dirty="0" smtClean="0"/>
              <a:t>exploitation durable   de  la  ressource?</a:t>
            </a:r>
            <a:endParaRPr lang="fr-FR" b="1" dirty="0"/>
          </a:p>
        </p:txBody>
      </p:sp>
      <p:sp>
        <p:nvSpPr>
          <p:cNvPr id="15" name="Cadre 14"/>
          <p:cNvSpPr/>
          <p:nvPr/>
        </p:nvSpPr>
        <p:spPr>
          <a:xfrm>
            <a:off x="5857884" y="1357298"/>
            <a:ext cx="2786082" cy="114300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Cadre 15"/>
          <p:cNvSpPr/>
          <p:nvPr/>
        </p:nvSpPr>
        <p:spPr>
          <a:xfrm>
            <a:off x="4500562" y="2571744"/>
            <a:ext cx="4643438" cy="8572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Cadre 16"/>
          <p:cNvSpPr/>
          <p:nvPr/>
        </p:nvSpPr>
        <p:spPr>
          <a:xfrm>
            <a:off x="4857752" y="3571876"/>
            <a:ext cx="4286248" cy="78581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ZoneTexte 18"/>
          <p:cNvSpPr txBox="1"/>
          <p:nvPr/>
        </p:nvSpPr>
        <p:spPr>
          <a:xfrm>
            <a:off x="4929190" y="3786190"/>
            <a:ext cx="1214446" cy="461665"/>
          </a:xfrm>
          <a:prstGeom prst="rect">
            <a:avLst/>
          </a:prstGeom>
          <a:noFill/>
        </p:spPr>
        <p:txBody>
          <a:bodyPr wrap="square" rtlCol="0">
            <a:spAutoFit/>
          </a:bodyPr>
          <a:lstStyle/>
          <a:p>
            <a:r>
              <a:rPr lang="fr-FR" sz="2400" b="1" dirty="0" smtClean="0"/>
              <a:t>2009: </a:t>
            </a:r>
            <a:endParaRPr lang="fr-FR" sz="2400" b="1" dirty="0"/>
          </a:p>
        </p:txBody>
      </p:sp>
      <p:sp>
        <p:nvSpPr>
          <p:cNvPr id="22" name="ZoneTexte 21"/>
          <p:cNvSpPr txBox="1"/>
          <p:nvPr/>
        </p:nvSpPr>
        <p:spPr>
          <a:xfrm>
            <a:off x="1571604" y="1142984"/>
            <a:ext cx="1928826" cy="2554545"/>
          </a:xfrm>
          <a:prstGeom prst="rect">
            <a:avLst/>
          </a:prstGeom>
          <a:noFill/>
        </p:spPr>
        <p:txBody>
          <a:bodyPr wrap="square" rtlCol="0">
            <a:spAutoFit/>
          </a:bodyPr>
          <a:lstStyle/>
          <a:p>
            <a:r>
              <a:rPr lang="fr-FR" sz="1600" dirty="0" smtClean="0">
                <a:solidFill>
                  <a:srgbClr val="FF0000"/>
                </a:solidFill>
              </a:rPr>
              <a:t>POLITIQUE DES QUOTAS; TAC*</a:t>
            </a:r>
          </a:p>
          <a:p>
            <a:endParaRPr lang="fr-FR" sz="1600" dirty="0" smtClean="0">
              <a:solidFill>
                <a:srgbClr val="FF0000"/>
              </a:solidFill>
            </a:endParaRPr>
          </a:p>
          <a:p>
            <a:r>
              <a:rPr lang="fr-FR" sz="1600" dirty="0" smtClean="0">
                <a:solidFill>
                  <a:srgbClr val="FF0000"/>
                </a:solidFill>
              </a:rPr>
              <a:t>REGLEMENTATION</a:t>
            </a:r>
          </a:p>
          <a:p>
            <a:r>
              <a:rPr lang="fr-FR" sz="1600" dirty="0" smtClean="0">
                <a:solidFill>
                  <a:srgbClr val="FF0000"/>
                </a:solidFill>
              </a:rPr>
              <a:t>MAILLAGE  </a:t>
            </a:r>
            <a:r>
              <a:rPr lang="fr-FR" sz="1600" dirty="0" smtClean="0">
                <a:solidFill>
                  <a:srgbClr val="FF0000"/>
                </a:solidFill>
              </a:rPr>
              <a:t>DES FILETS</a:t>
            </a:r>
          </a:p>
          <a:p>
            <a:endParaRPr lang="fr-FR" sz="1600" dirty="0" smtClean="0">
              <a:solidFill>
                <a:srgbClr val="FF0000"/>
              </a:solidFill>
            </a:endParaRPr>
          </a:p>
          <a:p>
            <a:r>
              <a:rPr lang="fr-FR" sz="1600" dirty="0" smtClean="0">
                <a:solidFill>
                  <a:srgbClr val="FF0000"/>
                </a:solidFill>
              </a:rPr>
              <a:t>INTERDICTION DES ZONES DE</a:t>
            </a:r>
          </a:p>
          <a:p>
            <a:r>
              <a:rPr lang="fr-FR" sz="1600" dirty="0" smtClean="0">
                <a:solidFill>
                  <a:srgbClr val="FF0000"/>
                </a:solidFill>
              </a:rPr>
              <a:t>PÊCHE</a:t>
            </a:r>
          </a:p>
        </p:txBody>
      </p:sp>
      <p:sp>
        <p:nvSpPr>
          <p:cNvPr id="24" name="ZoneTexte 23"/>
          <p:cNvSpPr txBox="1"/>
          <p:nvPr/>
        </p:nvSpPr>
        <p:spPr>
          <a:xfrm>
            <a:off x="4643438" y="2643182"/>
            <a:ext cx="2214578" cy="369332"/>
          </a:xfrm>
          <a:prstGeom prst="rect">
            <a:avLst/>
          </a:prstGeom>
          <a:noFill/>
        </p:spPr>
        <p:txBody>
          <a:bodyPr wrap="square" rtlCol="0">
            <a:spAutoFit/>
          </a:bodyPr>
          <a:lstStyle/>
          <a:p>
            <a:r>
              <a:rPr lang="fr-FR" u="sng" dirty="0" smtClean="0"/>
              <a:t>Quels produits?</a:t>
            </a:r>
            <a:endParaRPr lang="fr-FR" u="sng" dirty="0"/>
          </a:p>
        </p:txBody>
      </p:sp>
      <p:sp>
        <p:nvSpPr>
          <p:cNvPr id="27" name="Triangle rectangle 26"/>
          <p:cNvSpPr/>
          <p:nvPr/>
        </p:nvSpPr>
        <p:spPr>
          <a:xfrm rot="18977165">
            <a:off x="4079707" y="4945753"/>
            <a:ext cx="413082" cy="394943"/>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2786050" y="5572140"/>
            <a:ext cx="2357454" cy="369332"/>
          </a:xfrm>
          <a:prstGeom prst="rect">
            <a:avLst/>
          </a:prstGeom>
          <a:noFill/>
        </p:spPr>
        <p:txBody>
          <a:bodyPr wrap="square" rtlCol="0">
            <a:spAutoFit/>
          </a:bodyPr>
          <a:lstStyle/>
          <a:p>
            <a:r>
              <a:rPr lang="fr-FR" b="1" dirty="0" smtClean="0">
                <a:solidFill>
                  <a:srgbClr val="FF0000"/>
                </a:solidFill>
              </a:rPr>
              <a:t>  </a:t>
            </a:r>
            <a:r>
              <a:rPr lang="fr-FR" b="1" dirty="0" smtClean="0"/>
              <a:t>De nouveaux conflits</a:t>
            </a:r>
            <a:endParaRPr lang="fr-FR" b="1" dirty="0"/>
          </a:p>
        </p:txBody>
      </p:sp>
      <p:sp>
        <p:nvSpPr>
          <p:cNvPr id="29" name="ZoneTexte 28"/>
          <p:cNvSpPr txBox="1"/>
          <p:nvPr/>
        </p:nvSpPr>
        <p:spPr>
          <a:xfrm>
            <a:off x="0" y="5286388"/>
            <a:ext cx="3071834" cy="1323439"/>
          </a:xfrm>
          <a:prstGeom prst="rect">
            <a:avLst/>
          </a:prstGeom>
          <a:noFill/>
        </p:spPr>
        <p:txBody>
          <a:bodyPr wrap="square" rtlCol="0">
            <a:spAutoFit/>
          </a:bodyPr>
          <a:lstStyle/>
          <a:p>
            <a:r>
              <a:rPr lang="fr-FR" sz="2000" b="1" dirty="0" smtClean="0"/>
              <a:t>Pillage </a:t>
            </a:r>
            <a:r>
              <a:rPr lang="fr-FR" sz="2000" b="1" dirty="0" smtClean="0"/>
              <a:t>du  Sud </a:t>
            </a:r>
            <a:r>
              <a:rPr lang="fr-FR" sz="2000" b="1" dirty="0" smtClean="0">
                <a:solidFill>
                  <a:srgbClr val="FF0000"/>
                </a:solidFill>
              </a:rPr>
              <a:t>: chalutiers modernes contre pêche artisanale. </a:t>
            </a:r>
            <a:r>
              <a:rPr lang="fr-FR" sz="2000" dirty="0" smtClean="0">
                <a:solidFill>
                  <a:srgbClr val="FF0000"/>
                </a:solidFill>
              </a:rPr>
              <a:t>(enjeux territoriaux</a:t>
            </a:r>
            <a:r>
              <a:rPr lang="fr-FR" sz="1600" dirty="0" smtClean="0">
                <a:solidFill>
                  <a:srgbClr val="FF0000"/>
                </a:solidFill>
              </a:rPr>
              <a:t>)</a:t>
            </a:r>
          </a:p>
        </p:txBody>
      </p:sp>
      <p:cxnSp>
        <p:nvCxnSpPr>
          <p:cNvPr id="31" name="Connecteur droit 30"/>
          <p:cNvCxnSpPr/>
          <p:nvPr/>
        </p:nvCxnSpPr>
        <p:spPr>
          <a:xfrm rot="5400000">
            <a:off x="3893351" y="6465103"/>
            <a:ext cx="785794"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5072066" y="5143512"/>
            <a:ext cx="4357718" cy="2185214"/>
          </a:xfrm>
          <a:prstGeom prst="rect">
            <a:avLst/>
          </a:prstGeom>
          <a:noFill/>
        </p:spPr>
        <p:txBody>
          <a:bodyPr wrap="square" rtlCol="0">
            <a:spAutoFit/>
          </a:bodyPr>
          <a:lstStyle/>
          <a:p>
            <a:r>
              <a:rPr lang="fr-FR" sz="1400" dirty="0" smtClean="0"/>
              <a:t>-</a:t>
            </a:r>
            <a:r>
              <a:rPr lang="fr-FR" sz="1400" b="1" dirty="0" smtClean="0"/>
              <a:t>Avec d’autres utilisateurs: </a:t>
            </a:r>
            <a:r>
              <a:rPr lang="fr-FR" sz="1400" b="1" dirty="0" smtClean="0"/>
              <a:t> </a:t>
            </a:r>
            <a:r>
              <a:rPr lang="fr-FR" sz="1400" dirty="0" smtClean="0">
                <a:solidFill>
                  <a:srgbClr val="FF0000"/>
                </a:solidFill>
              </a:rPr>
              <a:t>plaisanciers, touristes,</a:t>
            </a:r>
          </a:p>
          <a:p>
            <a:r>
              <a:rPr lang="fr-FR" sz="1400" dirty="0" smtClean="0">
                <a:solidFill>
                  <a:srgbClr val="FF0000"/>
                </a:solidFill>
              </a:rPr>
              <a:t>é</a:t>
            </a:r>
            <a:r>
              <a:rPr lang="fr-FR" sz="1400" dirty="0" smtClean="0">
                <a:solidFill>
                  <a:srgbClr val="FF0000"/>
                </a:solidFill>
              </a:rPr>
              <a:t>cologistes </a:t>
            </a:r>
            <a:r>
              <a:rPr lang="fr-FR" sz="1400" dirty="0" smtClean="0">
                <a:solidFill>
                  <a:srgbClr val="FF0000"/>
                </a:solidFill>
              </a:rPr>
              <a:t>:</a:t>
            </a:r>
            <a:r>
              <a:rPr lang="fr-FR" sz="1400" b="1" dirty="0" smtClean="0">
                <a:solidFill>
                  <a:srgbClr val="FF0000"/>
                </a:solidFill>
              </a:rPr>
              <a:t>gestion et </a:t>
            </a:r>
            <a:r>
              <a:rPr lang="fr-FR" sz="1400" b="1" dirty="0" smtClean="0">
                <a:solidFill>
                  <a:srgbClr val="FF0000"/>
                </a:solidFill>
              </a:rPr>
              <a:t>utilisation </a:t>
            </a:r>
            <a:r>
              <a:rPr lang="fr-FR" sz="1400" b="1" dirty="0" smtClean="0">
                <a:solidFill>
                  <a:srgbClr val="FF0000"/>
                </a:solidFill>
              </a:rPr>
              <a:t>du littoral</a:t>
            </a:r>
            <a:endParaRPr lang="fr-FR" sz="1400" b="1" dirty="0" smtClean="0"/>
          </a:p>
          <a:p>
            <a:r>
              <a:rPr lang="fr-FR" sz="1400" dirty="0" smtClean="0"/>
              <a:t>-</a:t>
            </a:r>
            <a:r>
              <a:rPr lang="fr-FR" sz="1400" b="1" dirty="0" smtClean="0"/>
              <a:t>une activité consommatrice </a:t>
            </a:r>
            <a:r>
              <a:rPr lang="fr-FR" sz="1400" b="1" dirty="0" smtClean="0"/>
              <a:t>d’espac</a:t>
            </a:r>
            <a:r>
              <a:rPr lang="fr-FR" sz="1400" dirty="0" smtClean="0"/>
              <a:t>e</a:t>
            </a:r>
            <a:r>
              <a:rPr lang="fr-FR" sz="1400" dirty="0" smtClean="0">
                <a:solidFill>
                  <a:srgbClr val="FF0000"/>
                </a:solidFill>
              </a:rPr>
              <a:t>: impact</a:t>
            </a:r>
          </a:p>
          <a:p>
            <a:r>
              <a:rPr lang="fr-FR" sz="1400" dirty="0" smtClean="0">
                <a:solidFill>
                  <a:srgbClr val="FF0000"/>
                </a:solidFill>
              </a:rPr>
              <a:t> paysager et spatial</a:t>
            </a:r>
            <a:r>
              <a:rPr lang="fr-FR" sz="1400" dirty="0" smtClean="0">
                <a:solidFill>
                  <a:srgbClr val="FF0000"/>
                </a:solidFill>
              </a:rPr>
              <a:t>, aménagements côtiers </a:t>
            </a:r>
            <a:r>
              <a:rPr lang="fr-FR" sz="1400" b="1" dirty="0" smtClean="0">
                <a:solidFill>
                  <a:srgbClr val="FF0000"/>
                </a:solidFill>
              </a:rPr>
              <a:t>: enjeux territoriaux</a:t>
            </a:r>
            <a:endParaRPr lang="fr-FR" sz="1400" dirty="0" smtClean="0"/>
          </a:p>
          <a:p>
            <a:r>
              <a:rPr lang="fr-FR" sz="1400" dirty="0" smtClean="0"/>
              <a:t>-</a:t>
            </a:r>
            <a:r>
              <a:rPr lang="fr-FR" sz="1400" b="1" dirty="0" smtClean="0"/>
              <a:t>de nouveaux problèmes </a:t>
            </a:r>
            <a:r>
              <a:rPr lang="fr-FR" sz="1400" dirty="0" smtClean="0"/>
              <a:t>:</a:t>
            </a:r>
            <a:r>
              <a:rPr lang="fr-FR" sz="1400" dirty="0" smtClean="0">
                <a:solidFill>
                  <a:srgbClr val="FF0000"/>
                </a:solidFill>
              </a:rPr>
              <a:t> conséquences </a:t>
            </a:r>
            <a:r>
              <a:rPr lang="fr-FR" sz="1400" dirty="0" smtClean="0">
                <a:solidFill>
                  <a:srgbClr val="FF0000"/>
                </a:solidFill>
              </a:rPr>
              <a:t>environnementales  </a:t>
            </a:r>
            <a:r>
              <a:rPr lang="fr-FR" sz="1400" dirty="0" smtClean="0">
                <a:solidFill>
                  <a:srgbClr val="FF0000"/>
                </a:solidFill>
              </a:rPr>
              <a:t>mal maîtrisées, </a:t>
            </a:r>
            <a:endParaRPr lang="fr-FR" sz="1400" dirty="0" smtClean="0">
              <a:solidFill>
                <a:srgbClr val="FF0000"/>
              </a:solidFill>
            </a:endParaRPr>
          </a:p>
          <a:p>
            <a:r>
              <a:rPr lang="fr-FR" sz="1400" b="1" dirty="0" smtClean="0">
                <a:solidFill>
                  <a:srgbClr val="FF0000"/>
                </a:solidFill>
              </a:rPr>
              <a:t>l’aquaculture </a:t>
            </a:r>
            <a:r>
              <a:rPr lang="fr-FR" sz="1400" b="1" dirty="0" smtClean="0">
                <a:solidFill>
                  <a:srgbClr val="FF0000"/>
                </a:solidFill>
              </a:rPr>
              <a:t>est une activité TRES polluante</a:t>
            </a:r>
            <a:r>
              <a:rPr lang="fr-FR" sz="1400" dirty="0" smtClean="0">
                <a:solidFill>
                  <a:srgbClr val="FF0000"/>
                </a:solidFill>
              </a:rPr>
              <a:t>.</a:t>
            </a:r>
          </a:p>
          <a:p>
            <a:endParaRPr lang="fr-FR" sz="1200" dirty="0" smtClean="0"/>
          </a:p>
          <a:p>
            <a:endParaRPr lang="fr-FR" sz="1200" dirty="0"/>
          </a:p>
        </p:txBody>
      </p:sp>
      <p:pic>
        <p:nvPicPr>
          <p:cNvPr id="33" name="Image 32" descr="STYLO PLUME.jpg"/>
          <p:cNvPicPr>
            <a:picLocks noChangeAspect="1"/>
          </p:cNvPicPr>
          <p:nvPr/>
        </p:nvPicPr>
        <p:blipFill>
          <a:blip r:embed="rId7" cstate="print"/>
          <a:stretch>
            <a:fillRect/>
          </a:stretch>
        </p:blipFill>
        <p:spPr>
          <a:xfrm>
            <a:off x="142877" y="1"/>
            <a:ext cx="428595" cy="428595"/>
          </a:xfrm>
          <a:prstGeom prst="rect">
            <a:avLst/>
          </a:prstGeom>
        </p:spPr>
      </p:pic>
      <p:pic>
        <p:nvPicPr>
          <p:cNvPr id="35" name="Image 34" descr="aquaculture_550_46688.jpg"/>
          <p:cNvPicPr>
            <a:picLocks noChangeAspect="1"/>
          </p:cNvPicPr>
          <p:nvPr/>
        </p:nvPicPr>
        <p:blipFill>
          <a:blip r:embed="rId8" cstate="print"/>
          <a:stretch>
            <a:fillRect/>
          </a:stretch>
        </p:blipFill>
        <p:spPr>
          <a:xfrm>
            <a:off x="7000892" y="214290"/>
            <a:ext cx="714380" cy="536435"/>
          </a:xfrm>
          <a:prstGeom prst="rect">
            <a:avLst/>
          </a:prstGeom>
        </p:spPr>
      </p:pic>
      <p:sp>
        <p:nvSpPr>
          <p:cNvPr id="41" name="ZoneTexte 40"/>
          <p:cNvSpPr txBox="1"/>
          <p:nvPr/>
        </p:nvSpPr>
        <p:spPr>
          <a:xfrm>
            <a:off x="5929322" y="1428736"/>
            <a:ext cx="2786082" cy="1477328"/>
          </a:xfrm>
          <a:prstGeom prst="rect">
            <a:avLst/>
          </a:prstGeom>
          <a:noFill/>
        </p:spPr>
        <p:txBody>
          <a:bodyPr wrap="square" rtlCol="0">
            <a:spAutoFit/>
          </a:bodyPr>
          <a:lstStyle/>
          <a:p>
            <a:r>
              <a:rPr lang="fr-FR" dirty="0" smtClean="0"/>
              <a:t>Production d’organismes aquatiques résultant d’une intervention humaine</a:t>
            </a:r>
          </a:p>
          <a:p>
            <a:r>
              <a:rPr lang="fr-FR" dirty="0" smtClean="0"/>
              <a:t> </a:t>
            </a:r>
          </a:p>
          <a:p>
            <a:endParaRPr lang="fr-FR" dirty="0"/>
          </a:p>
        </p:txBody>
      </p:sp>
      <p:sp>
        <p:nvSpPr>
          <p:cNvPr id="42" name="ZoneTexte 41"/>
          <p:cNvSpPr txBox="1"/>
          <p:nvPr/>
        </p:nvSpPr>
        <p:spPr>
          <a:xfrm>
            <a:off x="6286512" y="2643182"/>
            <a:ext cx="2571768" cy="646331"/>
          </a:xfrm>
          <a:prstGeom prst="rect">
            <a:avLst/>
          </a:prstGeom>
          <a:noFill/>
        </p:spPr>
        <p:txBody>
          <a:bodyPr wrap="square" rtlCol="0">
            <a:spAutoFit/>
          </a:bodyPr>
          <a:lstStyle/>
          <a:p>
            <a:r>
              <a:rPr lang="fr-FR" dirty="0" smtClean="0">
                <a:solidFill>
                  <a:srgbClr val="FF0000"/>
                </a:solidFill>
              </a:rPr>
              <a:t>Poissons, fruits de mer, coquillages, algues</a:t>
            </a:r>
            <a:endParaRPr lang="fr-FR" dirty="0">
              <a:solidFill>
                <a:srgbClr val="FF0000"/>
              </a:solidFill>
            </a:endParaRPr>
          </a:p>
        </p:txBody>
      </p:sp>
      <p:sp>
        <p:nvSpPr>
          <p:cNvPr id="43" name="ZoneTexte 42"/>
          <p:cNvSpPr txBox="1"/>
          <p:nvPr/>
        </p:nvSpPr>
        <p:spPr>
          <a:xfrm>
            <a:off x="5715008" y="3643314"/>
            <a:ext cx="3428992" cy="646331"/>
          </a:xfrm>
          <a:prstGeom prst="rect">
            <a:avLst/>
          </a:prstGeom>
          <a:noFill/>
        </p:spPr>
        <p:txBody>
          <a:bodyPr wrap="square" rtlCol="0">
            <a:spAutoFit/>
          </a:bodyPr>
          <a:lstStyle/>
          <a:p>
            <a:r>
              <a:rPr lang="fr-FR" dirty="0" smtClean="0">
                <a:solidFill>
                  <a:srgbClr val="FF0066"/>
                </a:solidFill>
              </a:rPr>
              <a:t>Les produits de l’aquaculture ont dépassé les prises en mer.</a:t>
            </a:r>
            <a:endParaRPr lang="fr-FR" dirty="0">
              <a:solidFill>
                <a:srgbClr val="FF0066"/>
              </a:solidFill>
            </a:endParaRPr>
          </a:p>
        </p:txBody>
      </p:sp>
      <p:sp>
        <p:nvSpPr>
          <p:cNvPr id="44" name="Rectangle 43"/>
          <p:cNvSpPr/>
          <p:nvPr/>
        </p:nvSpPr>
        <p:spPr>
          <a:xfrm>
            <a:off x="285720" y="4714884"/>
            <a:ext cx="8429684" cy="4286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428596" y="4714884"/>
            <a:ext cx="8429684" cy="369332"/>
          </a:xfrm>
          <a:prstGeom prst="rect">
            <a:avLst/>
          </a:prstGeom>
          <a:noFill/>
        </p:spPr>
        <p:txBody>
          <a:bodyPr wrap="square" rtlCol="0">
            <a:spAutoFit/>
          </a:bodyPr>
          <a:lstStyle/>
          <a:p>
            <a:pPr algn="ctr"/>
            <a:r>
              <a:rPr lang="fr-FR" b="1" dirty="0" smtClean="0"/>
              <a:t>G E S T I O N     D U R A B L </a:t>
            </a:r>
            <a:r>
              <a:rPr lang="fr-FR" b="1" dirty="0" smtClean="0"/>
              <a:t>E ? </a:t>
            </a:r>
            <a:endParaRPr lang="fr-FR" b="1" dirty="0"/>
          </a:p>
        </p:txBody>
      </p:sp>
      <p:cxnSp>
        <p:nvCxnSpPr>
          <p:cNvPr id="47" name="Connecteur droit 46"/>
          <p:cNvCxnSpPr/>
          <p:nvPr/>
        </p:nvCxnSpPr>
        <p:spPr>
          <a:xfrm rot="16200000" flipH="1">
            <a:off x="3786182" y="3500438"/>
            <a:ext cx="857258"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rot="5400000">
            <a:off x="4071934" y="857232"/>
            <a:ext cx="142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a:endCxn id="27" idx="5"/>
          </p:cNvCxnSpPr>
          <p:nvPr/>
        </p:nvCxnSpPr>
        <p:spPr>
          <a:xfrm rot="5400000">
            <a:off x="4179236" y="5036212"/>
            <a:ext cx="214025"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929058" y="5143512"/>
            <a:ext cx="785818" cy="369332"/>
          </a:xfrm>
          <a:prstGeom prst="rect">
            <a:avLst/>
          </a:prstGeom>
          <a:noFill/>
        </p:spPr>
        <p:txBody>
          <a:bodyPr wrap="square" rtlCol="0">
            <a:spAutoFit/>
          </a:bodyPr>
          <a:lstStyle/>
          <a:p>
            <a:r>
              <a:rPr lang="fr-FR" b="1" dirty="0" smtClean="0"/>
              <a:t>MAIS</a:t>
            </a:r>
            <a:endParaRPr lang="fr-FR" b="1" dirty="0"/>
          </a:p>
        </p:txBody>
      </p:sp>
      <p:sp>
        <p:nvSpPr>
          <p:cNvPr id="50" name="ZoneTexte 49"/>
          <p:cNvSpPr txBox="1"/>
          <p:nvPr/>
        </p:nvSpPr>
        <p:spPr>
          <a:xfrm>
            <a:off x="6429388" y="714356"/>
            <a:ext cx="2714612" cy="646331"/>
          </a:xfrm>
          <a:prstGeom prst="rect">
            <a:avLst/>
          </a:prstGeom>
          <a:noFill/>
        </p:spPr>
        <p:txBody>
          <a:bodyPr wrap="square" rtlCol="0">
            <a:spAutoFit/>
          </a:bodyPr>
          <a:lstStyle/>
          <a:p>
            <a:r>
              <a:rPr lang="fr-FR" b="1" dirty="0" smtClean="0"/>
              <a:t>3</a:t>
            </a:r>
            <a:r>
              <a:rPr lang="fr-FR" b="1" dirty="0" smtClean="0"/>
              <a:t>/Développer l’aquaculture ? </a:t>
            </a:r>
            <a:endParaRPr lang="fr-FR" b="1" dirty="0"/>
          </a:p>
        </p:txBody>
      </p:sp>
      <p:sp>
        <p:nvSpPr>
          <p:cNvPr id="51" name="Rectangle 50"/>
          <p:cNvSpPr/>
          <p:nvPr/>
        </p:nvSpPr>
        <p:spPr>
          <a:xfrm>
            <a:off x="214282" y="3786190"/>
            <a:ext cx="3214710" cy="642942"/>
          </a:xfrm>
          <a:prstGeom prst="rect">
            <a:avLst/>
          </a:prstGeom>
        </p:spPr>
        <p:txBody>
          <a:bodyPr wrap="square">
            <a:spAutoFit/>
          </a:bodyPr>
          <a:lstStyle/>
          <a:p>
            <a:r>
              <a:rPr lang="fr-FR" b="1" dirty="0" smtClean="0"/>
              <a:t>2/L’exploitation de nouvelles </a:t>
            </a:r>
          </a:p>
          <a:p>
            <a:r>
              <a:rPr lang="fr-FR" b="1" dirty="0" smtClean="0"/>
              <a:t>zones de </a:t>
            </a:r>
            <a:r>
              <a:rPr lang="fr-FR" b="1" dirty="0" smtClean="0"/>
              <a:t>pêche ?</a:t>
            </a:r>
            <a:endParaRPr lang="fr-FR" b="1" dirty="0" smtClean="0"/>
          </a:p>
        </p:txBody>
      </p:sp>
      <p:pic>
        <p:nvPicPr>
          <p:cNvPr id="52" name="Picture 4"/>
          <p:cNvPicPr>
            <a:picLocks noChangeAspect="1" noChangeArrowheads="1"/>
          </p:cNvPicPr>
          <p:nvPr/>
        </p:nvPicPr>
        <p:blipFill>
          <a:blip r:embed="rId9" cstate="print"/>
          <a:srcRect/>
          <a:stretch>
            <a:fillRect/>
          </a:stretch>
        </p:blipFill>
        <p:spPr bwMode="auto">
          <a:xfrm>
            <a:off x="3214678" y="4071942"/>
            <a:ext cx="857256" cy="571504"/>
          </a:xfrm>
          <a:prstGeom prst="rect">
            <a:avLst/>
          </a:prstGeom>
          <a:noFill/>
          <a:ln w="9525">
            <a:noFill/>
            <a:miter lim="800000"/>
            <a:headEnd/>
            <a:tailEnd/>
          </a:ln>
        </p:spPr>
      </p:pic>
      <p:sp>
        <p:nvSpPr>
          <p:cNvPr id="54" name="Rectangle 53"/>
          <p:cNvSpPr/>
          <p:nvPr/>
        </p:nvSpPr>
        <p:spPr>
          <a:xfrm>
            <a:off x="2786050" y="5572140"/>
            <a:ext cx="2357454"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que 11"/>
          <p:cNvSpPr/>
          <p:nvPr/>
        </p:nvSpPr>
        <p:spPr>
          <a:xfrm>
            <a:off x="285720" y="214290"/>
            <a:ext cx="8501122" cy="1000132"/>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Décision 12"/>
          <p:cNvSpPr/>
          <p:nvPr/>
        </p:nvSpPr>
        <p:spPr>
          <a:xfrm>
            <a:off x="2928926" y="3071810"/>
            <a:ext cx="3429024" cy="1928826"/>
          </a:xfrm>
          <a:prstGeom prst="flowChartDecisi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786182" y="3643314"/>
            <a:ext cx="2357454" cy="923330"/>
          </a:xfrm>
          <a:prstGeom prst="rect">
            <a:avLst/>
          </a:prstGeom>
          <a:noFill/>
        </p:spPr>
        <p:txBody>
          <a:bodyPr wrap="square" rtlCol="0">
            <a:spAutoFit/>
          </a:bodyPr>
          <a:lstStyle/>
          <a:p>
            <a:r>
              <a:rPr lang="fr-FR" dirty="0" smtClean="0"/>
              <a:t>VULNERABILITE DES</a:t>
            </a:r>
          </a:p>
          <a:p>
            <a:r>
              <a:rPr lang="fr-FR" dirty="0" smtClean="0"/>
              <a:t>      OCEANS</a:t>
            </a:r>
          </a:p>
          <a:p>
            <a:endParaRPr lang="fr-FR" dirty="0"/>
          </a:p>
        </p:txBody>
      </p:sp>
      <p:sp>
        <p:nvSpPr>
          <p:cNvPr id="15" name="ZoneTexte 14"/>
          <p:cNvSpPr txBox="1"/>
          <p:nvPr/>
        </p:nvSpPr>
        <p:spPr>
          <a:xfrm>
            <a:off x="3929058" y="3429000"/>
            <a:ext cx="1785950" cy="285752"/>
          </a:xfrm>
          <a:prstGeom prst="rect">
            <a:avLst/>
          </a:prstGeom>
          <a:noFill/>
        </p:spPr>
        <p:txBody>
          <a:bodyPr wrap="square" rtlCol="0">
            <a:spAutoFit/>
          </a:bodyPr>
          <a:lstStyle/>
          <a:p>
            <a:r>
              <a:rPr lang="fr-FR" sz="1200" dirty="0" smtClean="0">
                <a:solidFill>
                  <a:srgbClr val="0070C0"/>
                </a:solidFill>
              </a:rPr>
              <a:t>BESOINS ILLIMITES</a:t>
            </a:r>
            <a:endParaRPr lang="fr-FR" sz="1200" dirty="0">
              <a:solidFill>
                <a:srgbClr val="0070C0"/>
              </a:solidFill>
            </a:endParaRPr>
          </a:p>
        </p:txBody>
      </p:sp>
      <p:sp>
        <p:nvSpPr>
          <p:cNvPr id="16" name="ZoneTexte 15"/>
          <p:cNvSpPr txBox="1"/>
          <p:nvPr/>
        </p:nvSpPr>
        <p:spPr>
          <a:xfrm>
            <a:off x="4071934" y="4214818"/>
            <a:ext cx="1285884" cy="461665"/>
          </a:xfrm>
          <a:prstGeom prst="rect">
            <a:avLst/>
          </a:prstGeom>
          <a:noFill/>
        </p:spPr>
        <p:txBody>
          <a:bodyPr wrap="square" rtlCol="0">
            <a:spAutoFit/>
          </a:bodyPr>
          <a:lstStyle/>
          <a:p>
            <a:r>
              <a:rPr lang="fr-FR" sz="1200" dirty="0" smtClean="0">
                <a:solidFill>
                  <a:srgbClr val="0070C0"/>
                </a:solidFill>
              </a:rPr>
              <a:t>RESSOURCES</a:t>
            </a:r>
          </a:p>
          <a:p>
            <a:r>
              <a:rPr lang="fr-FR" sz="1200" dirty="0" smtClean="0">
                <a:solidFill>
                  <a:srgbClr val="0070C0"/>
                </a:solidFill>
              </a:rPr>
              <a:t>    LIMITEES</a:t>
            </a:r>
            <a:endParaRPr lang="fr-FR" sz="1200" dirty="0">
              <a:solidFill>
                <a:srgbClr val="0070C0"/>
              </a:solidFill>
            </a:endParaRPr>
          </a:p>
        </p:txBody>
      </p:sp>
      <p:sp>
        <p:nvSpPr>
          <p:cNvPr id="17" name="Plaque 16"/>
          <p:cNvSpPr/>
          <p:nvPr/>
        </p:nvSpPr>
        <p:spPr>
          <a:xfrm>
            <a:off x="3143240" y="1357298"/>
            <a:ext cx="3071834" cy="1571636"/>
          </a:xfrm>
          <a:prstGeom prst="beve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3643306" y="1571612"/>
            <a:ext cx="2286016" cy="923330"/>
          </a:xfrm>
          <a:prstGeom prst="rect">
            <a:avLst/>
          </a:prstGeom>
          <a:noFill/>
        </p:spPr>
        <p:txBody>
          <a:bodyPr wrap="square" rtlCol="0">
            <a:spAutoFit/>
          </a:bodyPr>
          <a:lstStyle/>
          <a:p>
            <a:r>
              <a:rPr lang="fr-FR" dirty="0" smtClean="0"/>
              <a:t>  </a:t>
            </a:r>
          </a:p>
          <a:p>
            <a:r>
              <a:rPr lang="fr-FR" dirty="0" smtClean="0"/>
              <a:t>Espace économique</a:t>
            </a:r>
          </a:p>
          <a:p>
            <a:r>
              <a:rPr lang="fr-FR" dirty="0" smtClean="0"/>
              <a:t>          (pêche)</a:t>
            </a:r>
            <a:endParaRPr lang="fr-FR" dirty="0"/>
          </a:p>
        </p:txBody>
      </p:sp>
      <p:sp>
        <p:nvSpPr>
          <p:cNvPr id="25" name="Plaque 24"/>
          <p:cNvSpPr/>
          <p:nvPr/>
        </p:nvSpPr>
        <p:spPr>
          <a:xfrm>
            <a:off x="2928926" y="5214950"/>
            <a:ext cx="3643338" cy="142876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3571868" y="5572140"/>
            <a:ext cx="3286148" cy="369332"/>
          </a:xfrm>
          <a:prstGeom prst="rect">
            <a:avLst/>
          </a:prstGeom>
          <a:noFill/>
        </p:spPr>
        <p:txBody>
          <a:bodyPr wrap="square" rtlCol="0">
            <a:spAutoFit/>
          </a:bodyPr>
          <a:lstStyle/>
          <a:p>
            <a:r>
              <a:rPr lang="fr-FR" dirty="0" smtClean="0"/>
              <a:t>GESTION :choix politiques</a:t>
            </a:r>
          </a:p>
        </p:txBody>
      </p:sp>
      <p:sp>
        <p:nvSpPr>
          <p:cNvPr id="27" name="Plaque 26"/>
          <p:cNvSpPr/>
          <p:nvPr/>
        </p:nvSpPr>
        <p:spPr>
          <a:xfrm>
            <a:off x="428596" y="2071678"/>
            <a:ext cx="2286016" cy="1500198"/>
          </a:xfrm>
          <a:prstGeom prst="beve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928662" y="2214554"/>
            <a:ext cx="1357322" cy="646331"/>
          </a:xfrm>
          <a:prstGeom prst="rect">
            <a:avLst/>
          </a:prstGeom>
          <a:noFill/>
        </p:spPr>
        <p:txBody>
          <a:bodyPr wrap="square" rtlCol="0">
            <a:spAutoFit/>
          </a:bodyPr>
          <a:lstStyle/>
          <a:p>
            <a:r>
              <a:rPr lang="fr-FR" dirty="0" smtClean="0"/>
              <a:t>LES OCEANS ET MERS :</a:t>
            </a:r>
            <a:endParaRPr lang="fr-FR" dirty="0"/>
          </a:p>
        </p:txBody>
      </p:sp>
      <p:sp>
        <p:nvSpPr>
          <p:cNvPr id="30" name="ZoneTexte 29"/>
          <p:cNvSpPr txBox="1"/>
          <p:nvPr/>
        </p:nvSpPr>
        <p:spPr>
          <a:xfrm>
            <a:off x="785786" y="2786058"/>
            <a:ext cx="1428760" cy="1754326"/>
          </a:xfrm>
          <a:prstGeom prst="rect">
            <a:avLst/>
          </a:prstGeom>
          <a:noFill/>
        </p:spPr>
        <p:txBody>
          <a:bodyPr wrap="square" rtlCol="0">
            <a:spAutoFit/>
          </a:bodyPr>
          <a:lstStyle/>
          <a:p>
            <a:r>
              <a:rPr lang="fr-FR" dirty="0" smtClean="0"/>
              <a:t>      richesse  (ressources) </a:t>
            </a:r>
          </a:p>
          <a:p>
            <a:endParaRPr lang="fr-FR" dirty="0" smtClean="0"/>
          </a:p>
          <a:p>
            <a:endParaRPr lang="fr-FR" dirty="0" smtClean="0"/>
          </a:p>
          <a:p>
            <a:endParaRPr lang="fr-FR" dirty="0" smtClean="0"/>
          </a:p>
          <a:p>
            <a:endParaRPr lang="fr-FR" dirty="0"/>
          </a:p>
        </p:txBody>
      </p:sp>
      <p:sp>
        <p:nvSpPr>
          <p:cNvPr id="31" name="Plaque 30"/>
          <p:cNvSpPr/>
          <p:nvPr/>
        </p:nvSpPr>
        <p:spPr>
          <a:xfrm>
            <a:off x="6929454" y="2071678"/>
            <a:ext cx="2000264" cy="1785950"/>
          </a:xfrm>
          <a:prstGeom prst="beve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429520" y="2357431"/>
            <a:ext cx="1714480" cy="923330"/>
          </a:xfrm>
          <a:prstGeom prst="rect">
            <a:avLst/>
          </a:prstGeom>
          <a:noFill/>
        </p:spPr>
        <p:txBody>
          <a:bodyPr wrap="square" rtlCol="0">
            <a:spAutoFit/>
          </a:bodyPr>
          <a:lstStyle/>
          <a:p>
            <a:r>
              <a:rPr lang="fr-FR" dirty="0" smtClean="0"/>
              <a:t> </a:t>
            </a:r>
          </a:p>
          <a:p>
            <a:r>
              <a:rPr lang="fr-FR" dirty="0" smtClean="0"/>
              <a:t>Espaces</a:t>
            </a:r>
          </a:p>
          <a:p>
            <a:r>
              <a:rPr lang="fr-FR" dirty="0" smtClean="0"/>
              <a:t>disputés</a:t>
            </a:r>
            <a:endParaRPr lang="fr-FR" dirty="0"/>
          </a:p>
        </p:txBody>
      </p:sp>
      <p:sp>
        <p:nvSpPr>
          <p:cNvPr id="33" name="Plaque 32"/>
          <p:cNvSpPr/>
          <p:nvPr/>
        </p:nvSpPr>
        <p:spPr>
          <a:xfrm>
            <a:off x="6929454" y="4214818"/>
            <a:ext cx="2000264" cy="1785950"/>
          </a:xfrm>
          <a:prstGeom prst="beve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Virage 34"/>
          <p:cNvSpPr/>
          <p:nvPr/>
        </p:nvSpPr>
        <p:spPr>
          <a:xfrm>
            <a:off x="1071538" y="1643050"/>
            <a:ext cx="2000264" cy="428628"/>
          </a:xfrm>
          <a:prstGeom prst="ben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ZoneTexte 35"/>
          <p:cNvSpPr txBox="1"/>
          <p:nvPr/>
        </p:nvSpPr>
        <p:spPr>
          <a:xfrm>
            <a:off x="7143768" y="4500570"/>
            <a:ext cx="1643074" cy="923330"/>
          </a:xfrm>
          <a:prstGeom prst="rect">
            <a:avLst/>
          </a:prstGeom>
          <a:noFill/>
        </p:spPr>
        <p:txBody>
          <a:bodyPr wrap="square" rtlCol="0">
            <a:spAutoFit/>
          </a:bodyPr>
          <a:lstStyle/>
          <a:p>
            <a:endParaRPr lang="fr-FR" dirty="0" smtClean="0"/>
          </a:p>
          <a:p>
            <a:r>
              <a:rPr lang="fr-FR" dirty="0" smtClean="0"/>
              <a:t>Espaces conflictuels</a:t>
            </a:r>
            <a:endParaRPr lang="fr-FR" dirty="0"/>
          </a:p>
        </p:txBody>
      </p:sp>
      <p:sp>
        <p:nvSpPr>
          <p:cNvPr id="37" name="Plaque 36"/>
          <p:cNvSpPr/>
          <p:nvPr/>
        </p:nvSpPr>
        <p:spPr>
          <a:xfrm>
            <a:off x="285720" y="4357694"/>
            <a:ext cx="2428892" cy="1571636"/>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428596" y="4500570"/>
            <a:ext cx="2500330" cy="1200329"/>
          </a:xfrm>
          <a:prstGeom prst="rect">
            <a:avLst/>
          </a:prstGeom>
          <a:noFill/>
        </p:spPr>
        <p:txBody>
          <a:bodyPr wrap="square" rtlCol="0">
            <a:spAutoFit/>
          </a:bodyPr>
          <a:lstStyle/>
          <a:p>
            <a:r>
              <a:rPr lang="fr-FR" dirty="0" smtClean="0"/>
              <a:t>    DES ENJEUX :</a:t>
            </a:r>
          </a:p>
          <a:p>
            <a:r>
              <a:rPr lang="fr-FR" dirty="0" smtClean="0"/>
              <a:t>Economiques, politiques, sociaux, écologiques </a:t>
            </a:r>
            <a:endParaRPr lang="fr-FR" dirty="0"/>
          </a:p>
        </p:txBody>
      </p:sp>
      <p:sp>
        <p:nvSpPr>
          <p:cNvPr id="41" name="Virage 40"/>
          <p:cNvSpPr/>
          <p:nvPr/>
        </p:nvSpPr>
        <p:spPr>
          <a:xfrm rot="5400000">
            <a:off x="7125907" y="767936"/>
            <a:ext cx="392911" cy="2214577"/>
          </a:xfrm>
          <a:prstGeom prst="ben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Virage 41"/>
          <p:cNvSpPr/>
          <p:nvPr/>
        </p:nvSpPr>
        <p:spPr>
          <a:xfrm rot="10800000">
            <a:off x="6572264" y="6072206"/>
            <a:ext cx="2071702" cy="428628"/>
          </a:xfrm>
          <a:prstGeom prst="ben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Virage 43"/>
          <p:cNvSpPr/>
          <p:nvPr/>
        </p:nvSpPr>
        <p:spPr>
          <a:xfrm rot="16200000">
            <a:off x="1714480" y="5214950"/>
            <a:ext cx="500066" cy="1928826"/>
          </a:xfrm>
          <a:prstGeom prst="ben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ZoneTexte 23"/>
          <p:cNvSpPr txBox="1"/>
          <p:nvPr/>
        </p:nvSpPr>
        <p:spPr>
          <a:xfrm>
            <a:off x="2857488" y="357166"/>
            <a:ext cx="6286512" cy="646331"/>
          </a:xfrm>
          <a:prstGeom prst="rect">
            <a:avLst/>
          </a:prstGeom>
          <a:noFill/>
        </p:spPr>
        <p:txBody>
          <a:bodyPr wrap="square" rtlCol="0">
            <a:spAutoFit/>
          </a:bodyPr>
          <a:lstStyle/>
          <a:p>
            <a:r>
              <a:rPr lang="fr-FR" sz="3600" b="1" dirty="0" smtClean="0"/>
              <a:t>L’ESPACE MARITIME</a:t>
            </a:r>
            <a:endParaRPr lang="fr-FR" sz="3600" b="1" dirty="0"/>
          </a:p>
        </p:txBody>
      </p:sp>
      <p:sp>
        <p:nvSpPr>
          <p:cNvPr id="29" name="Flèche vers le haut 28"/>
          <p:cNvSpPr/>
          <p:nvPr/>
        </p:nvSpPr>
        <p:spPr>
          <a:xfrm>
            <a:off x="1000100" y="3714752"/>
            <a:ext cx="142876" cy="500066"/>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214414" y="3857628"/>
            <a:ext cx="1643074" cy="369332"/>
          </a:xfrm>
          <a:prstGeom prst="rect">
            <a:avLst/>
          </a:prstGeom>
          <a:noFill/>
        </p:spPr>
        <p:txBody>
          <a:bodyPr wrap="square" rtlCol="0">
            <a:spAutoFit/>
          </a:bodyPr>
          <a:lstStyle/>
          <a:p>
            <a:r>
              <a:rPr lang="fr-FR" b="1" dirty="0" smtClean="0"/>
              <a:t>PRESERVER</a:t>
            </a:r>
            <a:endParaRPr lang="fr-FR" b="1" dirty="0"/>
          </a:p>
        </p:txBody>
      </p:sp>
      <p:sp>
        <p:nvSpPr>
          <p:cNvPr id="39" name="Flèche droite 38"/>
          <p:cNvSpPr/>
          <p:nvPr/>
        </p:nvSpPr>
        <p:spPr>
          <a:xfrm>
            <a:off x="2428860" y="3929066"/>
            <a:ext cx="500066" cy="21431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vers le bas 39"/>
          <p:cNvSpPr/>
          <p:nvPr/>
        </p:nvSpPr>
        <p:spPr>
          <a:xfrm>
            <a:off x="8286776" y="3857628"/>
            <a:ext cx="214314" cy="35719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42910" y="2285992"/>
            <a:ext cx="285752" cy="369332"/>
          </a:xfrm>
          <a:prstGeom prst="rect">
            <a:avLst/>
          </a:prstGeom>
          <a:noFill/>
        </p:spPr>
        <p:txBody>
          <a:bodyPr wrap="square" rtlCol="0">
            <a:spAutoFit/>
          </a:bodyPr>
          <a:lstStyle/>
          <a:p>
            <a:r>
              <a:rPr lang="fr-FR" dirty="0" smtClean="0"/>
              <a:t>1</a:t>
            </a:r>
            <a:endParaRPr lang="fr-FR" dirty="0"/>
          </a:p>
        </p:txBody>
      </p:sp>
      <p:sp>
        <p:nvSpPr>
          <p:cNvPr id="45" name="ZoneTexte 44"/>
          <p:cNvSpPr txBox="1"/>
          <p:nvPr/>
        </p:nvSpPr>
        <p:spPr>
          <a:xfrm>
            <a:off x="3357554" y="1571612"/>
            <a:ext cx="285752" cy="369332"/>
          </a:xfrm>
          <a:prstGeom prst="rect">
            <a:avLst/>
          </a:prstGeom>
          <a:noFill/>
        </p:spPr>
        <p:txBody>
          <a:bodyPr wrap="square" rtlCol="0">
            <a:spAutoFit/>
          </a:bodyPr>
          <a:lstStyle/>
          <a:p>
            <a:r>
              <a:rPr lang="fr-FR" dirty="0" smtClean="0"/>
              <a:t>2</a:t>
            </a:r>
            <a:endParaRPr lang="fr-FR" dirty="0"/>
          </a:p>
        </p:txBody>
      </p:sp>
      <p:sp>
        <p:nvSpPr>
          <p:cNvPr id="46" name="ZoneTexte 45"/>
          <p:cNvSpPr txBox="1"/>
          <p:nvPr/>
        </p:nvSpPr>
        <p:spPr>
          <a:xfrm>
            <a:off x="7143768" y="2285992"/>
            <a:ext cx="357190" cy="369332"/>
          </a:xfrm>
          <a:prstGeom prst="rect">
            <a:avLst/>
          </a:prstGeom>
          <a:noFill/>
        </p:spPr>
        <p:txBody>
          <a:bodyPr wrap="square" rtlCol="0">
            <a:spAutoFit/>
          </a:bodyPr>
          <a:lstStyle/>
          <a:p>
            <a:r>
              <a:rPr lang="fr-FR" dirty="0" smtClean="0"/>
              <a:t>3</a:t>
            </a:r>
            <a:endParaRPr lang="fr-FR" dirty="0"/>
          </a:p>
        </p:txBody>
      </p:sp>
      <p:sp>
        <p:nvSpPr>
          <p:cNvPr id="47" name="ZoneTexte 46"/>
          <p:cNvSpPr txBox="1"/>
          <p:nvPr/>
        </p:nvSpPr>
        <p:spPr>
          <a:xfrm>
            <a:off x="7143768" y="4500570"/>
            <a:ext cx="428628" cy="369332"/>
          </a:xfrm>
          <a:prstGeom prst="rect">
            <a:avLst/>
          </a:prstGeom>
          <a:noFill/>
        </p:spPr>
        <p:txBody>
          <a:bodyPr wrap="square" rtlCol="0">
            <a:spAutoFit/>
          </a:bodyPr>
          <a:lstStyle/>
          <a:p>
            <a:r>
              <a:rPr lang="fr-FR" dirty="0" smtClean="0"/>
              <a:t>4</a:t>
            </a:r>
            <a:endParaRPr lang="fr-FR" dirty="0"/>
          </a:p>
        </p:txBody>
      </p:sp>
      <p:sp>
        <p:nvSpPr>
          <p:cNvPr id="48" name="ZoneTexte 47"/>
          <p:cNvSpPr txBox="1"/>
          <p:nvPr/>
        </p:nvSpPr>
        <p:spPr>
          <a:xfrm>
            <a:off x="3071802" y="5500702"/>
            <a:ext cx="428628" cy="369332"/>
          </a:xfrm>
          <a:prstGeom prst="rect">
            <a:avLst/>
          </a:prstGeom>
          <a:noFill/>
        </p:spPr>
        <p:txBody>
          <a:bodyPr wrap="square" rtlCol="0">
            <a:spAutoFit/>
          </a:bodyPr>
          <a:lstStyle/>
          <a:p>
            <a:r>
              <a:rPr lang="fr-FR" dirty="0" smtClean="0"/>
              <a:t>5</a:t>
            </a:r>
            <a:endParaRPr lang="fr-FR" dirty="0"/>
          </a:p>
        </p:txBody>
      </p:sp>
      <p:sp>
        <p:nvSpPr>
          <p:cNvPr id="49" name="ZoneTexte 48"/>
          <p:cNvSpPr txBox="1"/>
          <p:nvPr/>
        </p:nvSpPr>
        <p:spPr>
          <a:xfrm>
            <a:off x="214282" y="4429132"/>
            <a:ext cx="500066" cy="369332"/>
          </a:xfrm>
          <a:prstGeom prst="rect">
            <a:avLst/>
          </a:prstGeom>
          <a:noFill/>
        </p:spPr>
        <p:txBody>
          <a:bodyPr wrap="square" rtlCol="0">
            <a:spAutoFit/>
          </a:bodyPr>
          <a:lstStyle/>
          <a:p>
            <a:r>
              <a:rPr lang="fr-FR" dirty="0" smtClean="0"/>
              <a:t>6</a:t>
            </a:r>
            <a:endParaRPr lang="fr-FR" dirty="0"/>
          </a:p>
        </p:txBody>
      </p:sp>
      <p:sp>
        <p:nvSpPr>
          <p:cNvPr id="50" name="ZoneTexte 49"/>
          <p:cNvSpPr txBox="1"/>
          <p:nvPr/>
        </p:nvSpPr>
        <p:spPr>
          <a:xfrm>
            <a:off x="4500562" y="3071810"/>
            <a:ext cx="357190" cy="369332"/>
          </a:xfrm>
          <a:prstGeom prst="rect">
            <a:avLst/>
          </a:prstGeom>
          <a:noFill/>
        </p:spPr>
        <p:txBody>
          <a:bodyPr wrap="square" rtlCol="0">
            <a:spAutoFit/>
          </a:bodyPr>
          <a:lstStyle/>
          <a:p>
            <a:r>
              <a:rPr lang="fr-FR" dirty="0" smtClean="0"/>
              <a:t>7</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500042"/>
            <a:ext cx="8158162" cy="928686"/>
          </a:xfrm>
        </p:spPr>
        <p:txBody>
          <a:bodyPr>
            <a:normAutofit/>
          </a:bodyPr>
          <a:lstStyle/>
          <a:p>
            <a:endParaRPr lang="fr-FR" dirty="0">
              <a:solidFill>
                <a:srgbClr val="313AEF"/>
              </a:solidFill>
            </a:endParaRPr>
          </a:p>
        </p:txBody>
      </p:sp>
      <p:pic>
        <p:nvPicPr>
          <p:cNvPr id="4" name="Espace réservé du contenu 3" descr="PECH2 EN ATLANTIQUE DU NORD EST.jpg"/>
          <p:cNvPicPr>
            <a:picLocks noGrp="1" noChangeAspect="1"/>
          </p:cNvPicPr>
          <p:nvPr>
            <p:ph idx="1"/>
          </p:nvPr>
        </p:nvPicPr>
        <p:blipFill>
          <a:blip r:embed="rId2" cstate="print"/>
          <a:stretch>
            <a:fillRect/>
          </a:stretch>
        </p:blipFill>
        <p:spPr>
          <a:xfrm>
            <a:off x="0" y="1"/>
            <a:ext cx="9144000" cy="68579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ECH2 EN ATLANTIQUE DU NORD EST.jpg"/>
          <p:cNvPicPr>
            <a:picLocks noGrp="1" noChangeAspect="1"/>
          </p:cNvPicPr>
          <p:nvPr>
            <p:ph idx="1"/>
          </p:nvPr>
        </p:nvPicPr>
        <p:blipFill>
          <a:blip r:embed="rId3" cstate="print"/>
          <a:stretch>
            <a:fillRect/>
          </a:stretch>
        </p:blipFill>
        <p:spPr>
          <a:xfrm>
            <a:off x="0" y="0"/>
            <a:ext cx="9144000" cy="6858000"/>
          </a:xfrm>
          <a:ln w="76200">
            <a:solidFill>
              <a:schemeClr val="tx1"/>
            </a:solidFill>
          </a:ln>
        </p:spPr>
      </p:pic>
      <p:sp>
        <p:nvSpPr>
          <p:cNvPr id="7" name="Cadre 6"/>
          <p:cNvSpPr/>
          <p:nvPr/>
        </p:nvSpPr>
        <p:spPr>
          <a:xfrm>
            <a:off x="714348" y="3429000"/>
            <a:ext cx="4572032" cy="285752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Cadre 7"/>
          <p:cNvSpPr/>
          <p:nvPr/>
        </p:nvSpPr>
        <p:spPr>
          <a:xfrm>
            <a:off x="4929190" y="4857736"/>
            <a:ext cx="2500330" cy="2000264"/>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Cadre 8"/>
          <p:cNvSpPr/>
          <p:nvPr/>
        </p:nvSpPr>
        <p:spPr>
          <a:xfrm>
            <a:off x="7429520" y="4643446"/>
            <a:ext cx="1500166" cy="2214554"/>
          </a:xfrm>
          <a:prstGeom prst="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Cadre 9"/>
          <p:cNvSpPr/>
          <p:nvPr/>
        </p:nvSpPr>
        <p:spPr>
          <a:xfrm>
            <a:off x="6500826" y="3429000"/>
            <a:ext cx="1643074" cy="142876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Cadre 10"/>
          <p:cNvSpPr/>
          <p:nvPr/>
        </p:nvSpPr>
        <p:spPr>
          <a:xfrm>
            <a:off x="0" y="-214338"/>
            <a:ext cx="8786842" cy="3643338"/>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4500562" y="1142984"/>
            <a:ext cx="2357454" cy="523220"/>
          </a:xfrm>
          <a:prstGeom prst="rect">
            <a:avLst/>
          </a:prstGeom>
          <a:noFill/>
        </p:spPr>
        <p:txBody>
          <a:bodyPr wrap="square" rtlCol="0">
            <a:spAutoFit/>
          </a:bodyPr>
          <a:lstStyle/>
          <a:p>
            <a:r>
              <a:rPr lang="fr-FR" sz="2800" b="1" dirty="0" smtClean="0"/>
              <a:t>PANCARTES</a:t>
            </a:r>
            <a:endParaRPr lang="fr-FR" sz="2800" b="1" dirty="0"/>
          </a:p>
        </p:txBody>
      </p:sp>
      <p:sp>
        <p:nvSpPr>
          <p:cNvPr id="13" name="ZoneTexte 12"/>
          <p:cNvSpPr txBox="1"/>
          <p:nvPr/>
        </p:nvSpPr>
        <p:spPr>
          <a:xfrm>
            <a:off x="1714480" y="5429264"/>
            <a:ext cx="2857520" cy="523220"/>
          </a:xfrm>
          <a:prstGeom prst="rect">
            <a:avLst/>
          </a:prstGeom>
          <a:noFill/>
        </p:spPr>
        <p:txBody>
          <a:bodyPr wrap="square" rtlCol="0">
            <a:spAutoFit/>
          </a:bodyPr>
          <a:lstStyle/>
          <a:p>
            <a:r>
              <a:rPr lang="fr-FR" sz="2800" b="1" dirty="0" smtClean="0"/>
              <a:t>POISSON FRAIS</a:t>
            </a:r>
            <a:endParaRPr lang="fr-FR" sz="2800" b="1" dirty="0"/>
          </a:p>
        </p:txBody>
      </p:sp>
      <p:sp>
        <p:nvSpPr>
          <p:cNvPr id="15" name="Rectangle 14"/>
          <p:cNvSpPr/>
          <p:nvPr/>
        </p:nvSpPr>
        <p:spPr>
          <a:xfrm>
            <a:off x="6357950" y="3714752"/>
            <a:ext cx="1702710" cy="954107"/>
          </a:xfrm>
          <a:prstGeom prst="rect">
            <a:avLst/>
          </a:prstGeom>
        </p:spPr>
        <p:txBody>
          <a:bodyPr wrap="none">
            <a:spAutoFit/>
          </a:bodyPr>
          <a:lstStyle/>
          <a:p>
            <a:pPr algn="ctr"/>
            <a:r>
              <a:rPr lang="fr-FR" sz="2800" b="1" dirty="0" smtClean="0">
                <a:solidFill>
                  <a:schemeClr val="bg1"/>
                </a:solidFill>
              </a:rPr>
              <a:t>POISSONS</a:t>
            </a:r>
          </a:p>
          <a:p>
            <a:pPr algn="ctr"/>
            <a:r>
              <a:rPr lang="fr-FR" sz="2800" b="1" dirty="0" smtClean="0">
                <a:solidFill>
                  <a:schemeClr val="bg1"/>
                </a:solidFill>
              </a:rPr>
              <a:t>FUMES</a:t>
            </a:r>
            <a:endParaRPr lang="fr-FR" sz="2800" b="1" dirty="0">
              <a:solidFill>
                <a:schemeClr val="bg1"/>
              </a:solidFill>
            </a:endParaRPr>
          </a:p>
        </p:txBody>
      </p:sp>
      <p:sp>
        <p:nvSpPr>
          <p:cNvPr id="16" name="ZoneTexte 15"/>
          <p:cNvSpPr txBox="1"/>
          <p:nvPr/>
        </p:nvSpPr>
        <p:spPr>
          <a:xfrm>
            <a:off x="5357818" y="5143512"/>
            <a:ext cx="2000264" cy="954107"/>
          </a:xfrm>
          <a:prstGeom prst="rect">
            <a:avLst/>
          </a:prstGeom>
          <a:noFill/>
        </p:spPr>
        <p:txBody>
          <a:bodyPr wrap="square" rtlCol="0">
            <a:spAutoFit/>
          </a:bodyPr>
          <a:lstStyle/>
          <a:p>
            <a:pPr algn="ctr"/>
            <a:r>
              <a:rPr lang="fr-FR" sz="2800" b="1" dirty="0" smtClean="0"/>
              <a:t>FRUITS DE MER</a:t>
            </a:r>
            <a:endParaRPr lang="fr-FR" sz="2800" b="1" dirty="0"/>
          </a:p>
        </p:txBody>
      </p:sp>
      <p:sp>
        <p:nvSpPr>
          <p:cNvPr id="17" name="ZoneTexte 16"/>
          <p:cNvSpPr txBox="1"/>
          <p:nvPr/>
        </p:nvSpPr>
        <p:spPr>
          <a:xfrm>
            <a:off x="7000892" y="6000768"/>
            <a:ext cx="2643206" cy="523220"/>
          </a:xfrm>
          <a:prstGeom prst="rect">
            <a:avLst/>
          </a:prstGeom>
          <a:noFill/>
        </p:spPr>
        <p:txBody>
          <a:bodyPr wrap="square" rtlCol="0">
            <a:spAutoFit/>
          </a:bodyPr>
          <a:lstStyle/>
          <a:p>
            <a:r>
              <a:rPr lang="fr-FR" sz="2800" b="1" dirty="0" smtClean="0">
                <a:solidFill>
                  <a:schemeClr val="bg1"/>
                </a:solidFill>
              </a:rPr>
              <a:t>COQUILLAGES</a:t>
            </a:r>
            <a:endParaRPr lang="fr-FR"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ECH2 EN ATLANTIQUE DU NORD EST.jpg"/>
          <p:cNvPicPr>
            <a:picLocks noGrp="1" noChangeAspect="1"/>
          </p:cNvPicPr>
          <p:nvPr>
            <p:ph idx="1"/>
          </p:nvPr>
        </p:nvPicPr>
        <p:blipFill>
          <a:blip r:embed="rId3" cstate="print"/>
          <a:stretch>
            <a:fillRect/>
          </a:stretch>
        </p:blipFill>
        <p:spPr>
          <a:xfrm>
            <a:off x="428596" y="928670"/>
            <a:ext cx="8286743" cy="4357718"/>
          </a:xfrm>
          <a:ln w="76200">
            <a:solidFill>
              <a:schemeClr val="tx1"/>
            </a:solidFill>
          </a:ln>
        </p:spPr>
      </p:pic>
      <p:sp>
        <p:nvSpPr>
          <p:cNvPr id="11" name="Cadre 10"/>
          <p:cNvSpPr/>
          <p:nvPr/>
        </p:nvSpPr>
        <p:spPr>
          <a:xfrm>
            <a:off x="0" y="214290"/>
            <a:ext cx="9144000" cy="5143536"/>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642910" y="2857496"/>
            <a:ext cx="7858180" cy="185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rot="16200000" flipH="1">
            <a:off x="4286248" y="1785926"/>
            <a:ext cx="2786082" cy="164307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572264" y="3714752"/>
            <a:ext cx="1643074" cy="707886"/>
          </a:xfrm>
          <a:prstGeom prst="rect">
            <a:avLst/>
          </a:prstGeom>
          <a:noFill/>
        </p:spPr>
        <p:txBody>
          <a:bodyPr wrap="square" rtlCol="0">
            <a:spAutoFit/>
          </a:bodyPr>
          <a:lstStyle/>
          <a:p>
            <a:r>
              <a:rPr lang="fr-FR" sz="2000" dirty="0" smtClean="0"/>
              <a:t>Nom du produit</a:t>
            </a:r>
            <a:endParaRPr lang="fr-FR" sz="2000" dirty="0"/>
          </a:p>
        </p:txBody>
      </p:sp>
      <p:cxnSp>
        <p:nvCxnSpPr>
          <p:cNvPr id="21" name="Connecteur droit avec flèche 20"/>
          <p:cNvCxnSpPr/>
          <p:nvPr/>
        </p:nvCxnSpPr>
        <p:spPr>
          <a:xfrm rot="5400000">
            <a:off x="2107389" y="2035959"/>
            <a:ext cx="1571636" cy="121444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071538" y="3429000"/>
            <a:ext cx="1857388" cy="1323439"/>
          </a:xfrm>
          <a:prstGeom prst="rect">
            <a:avLst/>
          </a:prstGeom>
          <a:noFill/>
        </p:spPr>
        <p:txBody>
          <a:bodyPr wrap="square" rtlCol="0">
            <a:spAutoFit/>
          </a:bodyPr>
          <a:lstStyle/>
          <a:p>
            <a:r>
              <a:rPr lang="fr-FR" sz="2000" dirty="0" smtClean="0"/>
              <a:t>Port de débarquement du produit/criée</a:t>
            </a:r>
            <a:endParaRPr lang="fr-FR" sz="2000" dirty="0"/>
          </a:p>
        </p:txBody>
      </p:sp>
      <p:cxnSp>
        <p:nvCxnSpPr>
          <p:cNvPr id="26" name="Connecteur droit avec flèche 25"/>
          <p:cNvCxnSpPr/>
          <p:nvPr/>
        </p:nvCxnSpPr>
        <p:spPr>
          <a:xfrm rot="16200000" flipH="1">
            <a:off x="4321967" y="2750339"/>
            <a:ext cx="1357322" cy="28575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714876" y="3643314"/>
            <a:ext cx="1357322" cy="400110"/>
          </a:xfrm>
          <a:prstGeom prst="rect">
            <a:avLst/>
          </a:prstGeom>
          <a:noFill/>
        </p:spPr>
        <p:txBody>
          <a:bodyPr wrap="square" rtlCol="0">
            <a:spAutoFit/>
          </a:bodyPr>
          <a:lstStyle/>
          <a:p>
            <a:r>
              <a:rPr lang="fr-FR" sz="2000" dirty="0" smtClean="0"/>
              <a:t>Prix au kilo</a:t>
            </a:r>
            <a:endParaRPr lang="fr-FR" sz="2000" dirty="0"/>
          </a:p>
        </p:txBody>
      </p:sp>
      <p:cxnSp>
        <p:nvCxnSpPr>
          <p:cNvPr id="29" name="Connecteur droit avec flèche 28"/>
          <p:cNvCxnSpPr/>
          <p:nvPr/>
        </p:nvCxnSpPr>
        <p:spPr>
          <a:xfrm rot="5400000">
            <a:off x="3321835" y="3178967"/>
            <a:ext cx="1071570" cy="28575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Plaque 14"/>
          <p:cNvSpPr/>
          <p:nvPr/>
        </p:nvSpPr>
        <p:spPr>
          <a:xfrm>
            <a:off x="3143240" y="3857628"/>
            <a:ext cx="1214446" cy="7858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214678" y="3929066"/>
            <a:ext cx="1643074" cy="646331"/>
          </a:xfrm>
          <a:prstGeom prst="rect">
            <a:avLst/>
          </a:prstGeom>
          <a:noFill/>
        </p:spPr>
        <p:txBody>
          <a:bodyPr wrap="square" rtlCol="0">
            <a:spAutoFit/>
          </a:bodyPr>
          <a:lstStyle/>
          <a:p>
            <a:r>
              <a:rPr lang="fr-FR" b="1" dirty="0" smtClean="0"/>
              <a:t>ZONE DE</a:t>
            </a:r>
          </a:p>
          <a:p>
            <a:r>
              <a:rPr lang="fr-FR" b="1" dirty="0" smtClean="0"/>
              <a:t> PÊCHE</a:t>
            </a:r>
            <a:endParaRPr lang="fr-FR" b="1" dirty="0"/>
          </a:p>
        </p:txBody>
      </p:sp>
      <p:sp>
        <p:nvSpPr>
          <p:cNvPr id="23" name="ZoneTexte 22"/>
          <p:cNvSpPr txBox="1"/>
          <p:nvPr/>
        </p:nvSpPr>
        <p:spPr>
          <a:xfrm>
            <a:off x="2428860" y="5786454"/>
            <a:ext cx="5072098" cy="646331"/>
          </a:xfrm>
          <a:prstGeom prst="rect">
            <a:avLst/>
          </a:prstGeom>
          <a:noFill/>
        </p:spPr>
        <p:txBody>
          <a:bodyPr wrap="square" rtlCol="0">
            <a:spAutoFit/>
          </a:bodyPr>
          <a:lstStyle/>
          <a:p>
            <a:r>
              <a:rPr lang="fr-FR" dirty="0" smtClean="0"/>
              <a:t>    TRACABILITE : OBLIGATOIRE DEPUIS</a:t>
            </a:r>
          </a:p>
          <a:p>
            <a:r>
              <a:rPr lang="fr-FR" dirty="0" smtClean="0"/>
              <a:t>                         MARS 2001</a:t>
            </a:r>
            <a:endParaRPr lang="fr-FR" dirty="0"/>
          </a:p>
        </p:txBody>
      </p:sp>
      <p:sp>
        <p:nvSpPr>
          <p:cNvPr id="20" name="Ellipse 19"/>
          <p:cNvSpPr/>
          <p:nvPr/>
        </p:nvSpPr>
        <p:spPr>
          <a:xfrm>
            <a:off x="3071802" y="785794"/>
            <a:ext cx="2428892" cy="221457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2" grpId="0"/>
      <p:bldP spid="27" grpId="0"/>
      <p:bldP spid="15" grpId="0" animBg="1"/>
      <p:bldP spid="16" grpId="0"/>
      <p:bldP spid="23"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8860" y="1142984"/>
            <a:ext cx="3214710" cy="285744"/>
          </a:xfrm>
        </p:spPr>
        <p:txBody>
          <a:bodyPr>
            <a:normAutofit fontScale="90000"/>
          </a:bodyPr>
          <a:lstStyle/>
          <a:p>
            <a:endParaRPr lang="fr-FR"/>
          </a:p>
        </p:txBody>
      </p:sp>
      <p:pic>
        <p:nvPicPr>
          <p:cNvPr id="4" name="Espace réservé du contenu 3" descr="carte atlantique nord gogle earth.jpg"/>
          <p:cNvPicPr>
            <a:picLocks noGrp="1" noChangeAspect="1"/>
          </p:cNvPicPr>
          <p:nvPr>
            <p:ph idx="1"/>
          </p:nvPr>
        </p:nvPicPr>
        <p:blipFill>
          <a:blip r:embed="rId3" cstate="print"/>
          <a:stretch>
            <a:fillRect/>
          </a:stretch>
        </p:blipFill>
        <p:spPr>
          <a:xfrm>
            <a:off x="0" y="0"/>
            <a:ext cx="9144000" cy="6858000"/>
          </a:xfrm>
        </p:spPr>
      </p:pic>
      <p:sp>
        <p:nvSpPr>
          <p:cNvPr id="5" name="ZoneTexte 4"/>
          <p:cNvSpPr txBox="1"/>
          <p:nvPr/>
        </p:nvSpPr>
        <p:spPr>
          <a:xfrm>
            <a:off x="3286116" y="6357958"/>
            <a:ext cx="3929090" cy="369332"/>
          </a:xfrm>
          <a:prstGeom prst="rect">
            <a:avLst/>
          </a:prstGeom>
          <a:noFill/>
        </p:spPr>
        <p:txBody>
          <a:bodyPr wrap="square" rtlCol="0">
            <a:spAutoFit/>
          </a:bodyPr>
          <a:lstStyle/>
          <a:p>
            <a:r>
              <a:rPr lang="fr-FR" dirty="0" smtClean="0">
                <a:solidFill>
                  <a:schemeClr val="bg1"/>
                </a:solidFill>
              </a:rPr>
              <a:t>Google </a:t>
            </a:r>
            <a:r>
              <a:rPr lang="fr-FR" dirty="0" err="1" smtClean="0">
                <a:solidFill>
                  <a:schemeClr val="bg1"/>
                </a:solidFill>
              </a:rPr>
              <a:t>Earth</a:t>
            </a:r>
            <a:r>
              <a:rPr lang="fr-FR" dirty="0" smtClean="0">
                <a:solidFill>
                  <a:schemeClr val="bg1"/>
                </a:solidFill>
              </a:rPr>
              <a:t>, Atlantique nord</a:t>
            </a:r>
            <a:endParaRPr lang="fr-FR" dirty="0">
              <a:solidFill>
                <a:schemeClr val="bg1"/>
              </a:solidFill>
            </a:endParaRPr>
          </a:p>
        </p:txBody>
      </p:sp>
      <p:sp>
        <p:nvSpPr>
          <p:cNvPr id="6" name="ZoneTexte 5"/>
          <p:cNvSpPr txBox="1"/>
          <p:nvPr/>
        </p:nvSpPr>
        <p:spPr>
          <a:xfrm>
            <a:off x="3286116" y="3857628"/>
            <a:ext cx="3429024" cy="2062103"/>
          </a:xfrm>
          <a:prstGeom prst="rect">
            <a:avLst/>
          </a:prstGeom>
          <a:noFill/>
        </p:spPr>
        <p:txBody>
          <a:bodyPr wrap="square" rtlCol="0">
            <a:spAutoFit/>
          </a:bodyPr>
          <a:lstStyle/>
          <a:p>
            <a:pPr algn="ctr"/>
            <a:endParaRPr lang="fr-FR" sz="3200" dirty="0" smtClean="0">
              <a:solidFill>
                <a:schemeClr val="bg1"/>
              </a:solidFill>
            </a:endParaRPr>
          </a:p>
          <a:p>
            <a:pPr algn="ctr"/>
            <a:r>
              <a:rPr lang="fr-FR" sz="3200" dirty="0" smtClean="0">
                <a:solidFill>
                  <a:schemeClr val="bg1"/>
                </a:solidFill>
              </a:rPr>
              <a:t>OCEAN</a:t>
            </a:r>
          </a:p>
          <a:p>
            <a:pPr algn="ctr"/>
            <a:endParaRPr lang="fr-FR" sz="3200" dirty="0" smtClean="0">
              <a:solidFill>
                <a:schemeClr val="bg1"/>
              </a:solidFill>
            </a:endParaRPr>
          </a:p>
          <a:p>
            <a:pPr algn="ctr"/>
            <a:r>
              <a:rPr lang="fr-FR" sz="3200" dirty="0" smtClean="0">
                <a:solidFill>
                  <a:schemeClr val="bg1"/>
                </a:solidFill>
              </a:rPr>
              <a:t>ATLANTIQUE</a:t>
            </a:r>
            <a:endParaRPr lang="fr-FR" sz="3200" dirty="0">
              <a:solidFill>
                <a:schemeClr val="bg1"/>
              </a:solidFill>
            </a:endParaRPr>
          </a:p>
        </p:txBody>
      </p:sp>
      <p:grpSp>
        <p:nvGrpSpPr>
          <p:cNvPr id="7" name="Groupe 6"/>
          <p:cNvGrpSpPr/>
          <p:nvPr/>
        </p:nvGrpSpPr>
        <p:grpSpPr>
          <a:xfrm>
            <a:off x="142844" y="1571612"/>
            <a:ext cx="9001156" cy="3240123"/>
            <a:chOff x="142844" y="1571612"/>
            <a:chExt cx="9001156" cy="3240123"/>
          </a:xfrm>
        </p:grpSpPr>
        <p:sp>
          <p:nvSpPr>
            <p:cNvPr id="8" name="ZoneTexte 7"/>
            <p:cNvSpPr txBox="1"/>
            <p:nvPr/>
          </p:nvSpPr>
          <p:spPr>
            <a:xfrm>
              <a:off x="7572396" y="4214818"/>
              <a:ext cx="1571604" cy="523220"/>
            </a:xfrm>
            <a:prstGeom prst="rect">
              <a:avLst/>
            </a:prstGeom>
            <a:noFill/>
          </p:spPr>
          <p:txBody>
            <a:bodyPr wrap="square" rtlCol="0">
              <a:spAutoFit/>
            </a:bodyPr>
            <a:lstStyle/>
            <a:p>
              <a:r>
                <a:rPr lang="fr-FR" sz="2800" b="1" dirty="0" smtClean="0">
                  <a:solidFill>
                    <a:schemeClr val="bg1"/>
                  </a:solidFill>
                </a:rPr>
                <a:t>AFRIQUE</a:t>
              </a:r>
              <a:endParaRPr lang="fr-FR" sz="2800" b="1" dirty="0">
                <a:solidFill>
                  <a:schemeClr val="bg1"/>
                </a:solidFill>
              </a:endParaRPr>
            </a:p>
          </p:txBody>
        </p:sp>
        <p:sp>
          <p:nvSpPr>
            <p:cNvPr id="9" name="ZoneTexte 8"/>
            <p:cNvSpPr txBox="1"/>
            <p:nvPr/>
          </p:nvSpPr>
          <p:spPr>
            <a:xfrm>
              <a:off x="5786446" y="1571612"/>
              <a:ext cx="2143140" cy="523220"/>
            </a:xfrm>
            <a:prstGeom prst="rect">
              <a:avLst/>
            </a:prstGeom>
            <a:noFill/>
          </p:spPr>
          <p:txBody>
            <a:bodyPr wrap="square" rtlCol="0">
              <a:spAutoFit/>
            </a:bodyPr>
            <a:lstStyle/>
            <a:p>
              <a:r>
                <a:rPr lang="fr-FR" sz="2800" b="1" dirty="0" smtClean="0">
                  <a:solidFill>
                    <a:schemeClr val="bg1"/>
                  </a:solidFill>
                </a:rPr>
                <a:t>EUROPE</a:t>
              </a:r>
              <a:endParaRPr lang="fr-FR" sz="2800" b="1" dirty="0">
                <a:solidFill>
                  <a:schemeClr val="bg1"/>
                </a:solidFill>
              </a:endParaRPr>
            </a:p>
          </p:txBody>
        </p:sp>
        <p:sp>
          <p:nvSpPr>
            <p:cNvPr id="10" name="ZoneTexte 9"/>
            <p:cNvSpPr txBox="1"/>
            <p:nvPr/>
          </p:nvSpPr>
          <p:spPr>
            <a:xfrm>
              <a:off x="142844" y="3857628"/>
              <a:ext cx="3000396" cy="954107"/>
            </a:xfrm>
            <a:prstGeom prst="rect">
              <a:avLst/>
            </a:prstGeom>
            <a:noFill/>
          </p:spPr>
          <p:txBody>
            <a:bodyPr wrap="square" rtlCol="0">
              <a:spAutoFit/>
            </a:bodyPr>
            <a:lstStyle/>
            <a:p>
              <a:r>
                <a:rPr lang="fr-FR" sz="2800" b="1" dirty="0" smtClean="0">
                  <a:solidFill>
                    <a:schemeClr val="bg1"/>
                  </a:solidFill>
                </a:rPr>
                <a:t>AMERIQUE DU</a:t>
              </a:r>
            </a:p>
            <a:p>
              <a:r>
                <a:rPr lang="fr-FR" sz="2800" b="1" dirty="0" smtClean="0">
                  <a:solidFill>
                    <a:schemeClr val="bg1"/>
                  </a:solidFill>
                </a:rPr>
                <a:t>NORD</a:t>
              </a:r>
              <a:endParaRPr lang="fr-FR" sz="2800" b="1" dirty="0">
                <a:solidFill>
                  <a:schemeClr val="bg1"/>
                </a:solidFill>
              </a:endParaRPr>
            </a:p>
          </p:txBody>
        </p:sp>
      </p:grpSp>
      <p:grpSp>
        <p:nvGrpSpPr>
          <p:cNvPr id="20" name="Groupe 19"/>
          <p:cNvGrpSpPr/>
          <p:nvPr/>
        </p:nvGrpSpPr>
        <p:grpSpPr>
          <a:xfrm>
            <a:off x="2214546" y="571480"/>
            <a:ext cx="5272624" cy="4786346"/>
            <a:chOff x="2214546" y="571480"/>
            <a:chExt cx="5272624" cy="4786346"/>
          </a:xfrm>
        </p:grpSpPr>
        <p:cxnSp>
          <p:nvCxnSpPr>
            <p:cNvPr id="14" name="Connecteur droit 13"/>
            <p:cNvCxnSpPr/>
            <p:nvPr/>
          </p:nvCxnSpPr>
          <p:spPr>
            <a:xfrm rot="16200000" flipH="1">
              <a:off x="2643174" y="3286124"/>
              <a:ext cx="2286016" cy="185738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16200000" flipH="1">
              <a:off x="1928794" y="857232"/>
              <a:ext cx="714380" cy="14287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714876" y="3786190"/>
              <a:ext cx="2571768" cy="157163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000364" y="2143116"/>
              <a:ext cx="4486806" cy="1815882"/>
            </a:xfrm>
            <a:prstGeom prst="rect">
              <a:avLst/>
            </a:prstGeom>
            <a:noFill/>
          </p:spPr>
          <p:txBody>
            <a:bodyPr wrap="none" rtlCol="0">
              <a:spAutoFit/>
            </a:bodyPr>
            <a:lstStyle/>
            <a:p>
              <a:endParaRPr lang="fr-FR" sz="2800" b="1" dirty="0" smtClean="0">
                <a:solidFill>
                  <a:srgbClr val="FFFF00"/>
                </a:solidFill>
              </a:endParaRPr>
            </a:p>
            <a:p>
              <a:r>
                <a:rPr lang="fr-FR" sz="2800" b="1" dirty="0" smtClean="0">
                  <a:solidFill>
                    <a:srgbClr val="FFFF00"/>
                  </a:solidFill>
                </a:rPr>
                <a:t>Délimitation de la zone</a:t>
              </a:r>
            </a:p>
            <a:p>
              <a:endParaRPr lang="fr-FR" sz="2800" b="1" dirty="0" smtClean="0">
                <a:solidFill>
                  <a:srgbClr val="FFFF00"/>
                </a:solidFill>
              </a:endParaRPr>
            </a:p>
            <a:p>
              <a:r>
                <a:rPr lang="fr-FR" sz="2800" b="1" dirty="0" smtClean="0">
                  <a:solidFill>
                    <a:srgbClr val="FFFF00"/>
                  </a:solidFill>
                </a:rPr>
                <a:t>     « Atlantique du nord est »</a:t>
              </a:r>
              <a:endParaRPr lang="fr-FR" sz="2800" b="1" dirty="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ATLANTIQUE DU NORD EST CARTE.jpg"/>
          <p:cNvPicPr>
            <a:picLocks noGrp="1" noChangeAspect="1"/>
          </p:cNvPicPr>
          <p:nvPr>
            <p:ph idx="1"/>
          </p:nvPr>
        </p:nvPicPr>
        <p:blipFill>
          <a:blip r:embed="rId2" cstate="print"/>
          <a:stretch>
            <a:fillRect/>
          </a:stretch>
        </p:blipFill>
        <p:spPr>
          <a:xfrm>
            <a:off x="0" y="20235"/>
            <a:ext cx="9144000" cy="6837765"/>
          </a:xfrm>
        </p:spPr>
      </p:pic>
      <p:sp>
        <p:nvSpPr>
          <p:cNvPr id="5" name="ZoneTexte 4"/>
          <p:cNvSpPr txBox="1"/>
          <p:nvPr/>
        </p:nvSpPr>
        <p:spPr>
          <a:xfrm>
            <a:off x="0" y="0"/>
            <a:ext cx="3571868" cy="369332"/>
          </a:xfrm>
          <a:prstGeom prst="rect">
            <a:avLst/>
          </a:prstGeom>
          <a:noFill/>
        </p:spPr>
        <p:txBody>
          <a:bodyPr wrap="square" rtlCol="0">
            <a:spAutoFit/>
          </a:bodyPr>
          <a:lstStyle/>
          <a:p>
            <a:r>
              <a:rPr lang="fr-FR" dirty="0" smtClean="0"/>
              <a:t>ZONE DE PECHE FAO</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6513</TotalTime>
  <Words>2669</Words>
  <Application>Microsoft Office PowerPoint</Application>
  <PresentationFormat>Affichage à l'écran (4:3)</PresentationFormat>
  <Paragraphs>477</Paragraphs>
  <Slides>45</Slides>
  <Notes>19</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Diapositive 1</vt:lpstr>
      <vt:lpstr>Diapositive 2</vt:lpstr>
      <vt:lpstr>.</vt:lpstr>
      <vt:lpstr>Diapositive 4</vt:lpstr>
      <vt:lpstr>Diapositive 5</vt:lpstr>
      <vt:lpstr>Diapositive 6</vt:lpstr>
      <vt:lpstr>Diapositive 7</vt:lpstr>
      <vt:lpstr>Diapositive 8</vt:lpstr>
      <vt:lpstr>Diapositive 9</vt:lpstr>
      <vt:lpstr>UN MONDE OCEANIQUE DIVISE EN ZONES DE PECHE</vt:lpstr>
      <vt:lpstr>Embarquement immédiat!</vt:lpstr>
      <vt:lpstr>Consignes pour l’étude de cas démarche (à expliquer aux élèves)</vt:lpstr>
      <vt:lpstr>La réouverture de la pêche à l’anchois redonne espoir</vt:lpstr>
      <vt:lpstr>Pêche à l’anchois : deuxième semaine de blocage des ports.</vt:lpstr>
      <vt:lpstr>Sénat Proposition de règlement du conseil  établissant un plan à long terme pour le stock d’anchois dans le golfe de Gascogne et les pêcheurs exploitant ce stock. 29/12/2009 </vt:lpstr>
      <vt:lpstr>Parlement européen commission de la pêche 8/10/2009   (projet de rapport) </vt:lpstr>
      <vt:lpstr>LE GOUVERNEMENT VEILLERA A LA PECHE A L’ANCHOIS DANS LE GOLFE DE GASCOGNE</vt:lpstr>
      <vt:lpstr>Diapositive 18</vt:lpstr>
      <vt:lpstr>RESSOURCES POUR LA CLASSE  2 EXPLOITATION DU DOSSIER DOCUMENTAIRE: UNE  ZONE DE PECHE DANS L’ATLANTIQUE DU NORD  EST </vt:lpstr>
      <vt:lpstr>EXPLOITATION DU DOSSIER DOCUMENTAIRE: UNE  ZONE DE PECHE DANS L’ATLANTIQUE DU NORD  EST (corrigé) </vt:lpstr>
      <vt:lpstr>EXPLOITATION DU DOSSIER DOCUMENTAIRE: UNE  ZONE DE PECHE DANS L’ATLANTIQUE DU NORD  EST (corrigé) </vt:lpstr>
      <vt:lpstr>Diapositive 22</vt:lpstr>
      <vt:lpstr>Vidéo INA . fr :  « la guerre de l’anchois »</vt:lpstr>
      <vt:lpstr>CHRONOLOGIE: document à destination du PROFESSEUR à simplifier pour les élèves</vt:lpstr>
      <vt:lpstr>Diapositive 25</vt:lpstr>
      <vt:lpstr>Diapositive 26</vt:lpstr>
      <vt:lpstr>Diapositive 27</vt:lpstr>
      <vt:lpstr>DES ACTEURS</vt:lpstr>
      <vt:lpstr>Les élèves sont capables de verbaliser:</vt:lpstr>
      <vt:lpstr>Diapositive 30</vt:lpstr>
      <vt:lpstr>Diapositive 31</vt:lpstr>
      <vt:lpstr>Diapositive 32</vt:lpstr>
      <vt:lpstr>Un constat :de nouveaux besoins </vt:lpstr>
      <vt:lpstr>C</vt:lpstr>
      <vt:lpstr>Diapositive 35</vt:lpstr>
      <vt:lpstr>Diapositive 36</vt:lpstr>
      <vt:lpstr>Diapositive 37</vt:lpstr>
      <vt:lpstr>Diapositive 38</vt:lpstr>
      <vt:lpstr>Diapositive 39</vt:lpstr>
      <vt:lpstr>Diapositive 40</vt:lpstr>
      <vt:lpstr>L’ AQUACULTURE ?</vt:lpstr>
      <vt:lpstr>L’AQUACULTURE ET LE LITTORAL</vt:lpstr>
      <vt:lpstr>AQUACULTURE : PRINCIPAUX PRODUITS </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dc:creator>
  <cp:lastModifiedBy> </cp:lastModifiedBy>
  <cp:revision>847</cp:revision>
  <dcterms:created xsi:type="dcterms:W3CDTF">2009-12-19T18:33:06Z</dcterms:created>
  <dcterms:modified xsi:type="dcterms:W3CDTF">2010-05-02T10:18:49Z</dcterms:modified>
</cp:coreProperties>
</file>