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sldIdLst>
    <p:sldId id="256" r:id="rId4"/>
    <p:sldId id="257" r:id="rId5"/>
    <p:sldId id="271" r:id="rId6"/>
    <p:sldId id="269" r:id="rId7"/>
    <p:sldId id="270" r:id="rId8"/>
    <p:sldId id="258" r:id="rId9"/>
    <p:sldId id="259" r:id="rId10"/>
    <p:sldId id="260" r:id="rId11"/>
    <p:sldId id="261" r:id="rId12"/>
    <p:sldId id="262" r:id="rId13"/>
    <p:sldId id="263" r:id="rId14"/>
    <p:sldId id="264" r:id="rId15"/>
    <p:sldId id="272" r:id="rId16"/>
    <p:sldId id="266" r:id="rId17"/>
    <p:sldId id="267" r:id="rId18"/>
    <p:sldId id="268" r:id="rId19"/>
  </p:sldIdLst>
  <p:sldSz cx="13004800" cy="9753600"/>
  <p:notesSz cx="6858000" cy="9144000"/>
  <p:defaultTextStyle>
    <a:defPPr>
      <a:defRPr lang="en-US"/>
    </a:defPPr>
    <a:lvl1pPr algn="l" rtl="0" fontAlgn="base">
      <a:spcBef>
        <a:spcPct val="0"/>
      </a:spcBef>
      <a:spcAft>
        <a:spcPct val="0"/>
      </a:spcAft>
      <a:defRPr sz="1200" kern="1200">
        <a:solidFill>
          <a:srgbClr val="000000"/>
        </a:solidFill>
        <a:latin typeface="Gill Sans"/>
        <a:ea typeface="ヒラギノ角ゴ ProN W3"/>
        <a:cs typeface="ヒラギノ角ゴ ProN W3"/>
        <a:sym typeface="Gill Sans"/>
      </a:defRPr>
    </a:lvl1pPr>
    <a:lvl2pPr marL="457200" algn="l" rtl="0" fontAlgn="base">
      <a:spcBef>
        <a:spcPct val="0"/>
      </a:spcBef>
      <a:spcAft>
        <a:spcPct val="0"/>
      </a:spcAft>
      <a:defRPr sz="1200" kern="1200">
        <a:solidFill>
          <a:srgbClr val="000000"/>
        </a:solidFill>
        <a:latin typeface="Gill Sans"/>
        <a:ea typeface="ヒラギノ角ゴ ProN W3"/>
        <a:cs typeface="ヒラギノ角ゴ ProN W3"/>
        <a:sym typeface="Gill Sans"/>
      </a:defRPr>
    </a:lvl2pPr>
    <a:lvl3pPr marL="914400" algn="l" rtl="0" fontAlgn="base">
      <a:spcBef>
        <a:spcPct val="0"/>
      </a:spcBef>
      <a:spcAft>
        <a:spcPct val="0"/>
      </a:spcAft>
      <a:defRPr sz="1200" kern="1200">
        <a:solidFill>
          <a:srgbClr val="000000"/>
        </a:solidFill>
        <a:latin typeface="Gill Sans"/>
        <a:ea typeface="ヒラギノ角ゴ ProN W3"/>
        <a:cs typeface="ヒラギノ角ゴ ProN W3"/>
        <a:sym typeface="Gill Sans"/>
      </a:defRPr>
    </a:lvl3pPr>
    <a:lvl4pPr marL="1371600" algn="l" rtl="0" fontAlgn="base">
      <a:spcBef>
        <a:spcPct val="0"/>
      </a:spcBef>
      <a:spcAft>
        <a:spcPct val="0"/>
      </a:spcAft>
      <a:defRPr sz="1200" kern="1200">
        <a:solidFill>
          <a:srgbClr val="000000"/>
        </a:solidFill>
        <a:latin typeface="Gill Sans"/>
        <a:ea typeface="ヒラギノ角ゴ ProN W3"/>
        <a:cs typeface="ヒラギノ角ゴ ProN W3"/>
        <a:sym typeface="Gill Sans"/>
      </a:defRPr>
    </a:lvl4pPr>
    <a:lvl5pPr marL="1828800" algn="l" rtl="0" fontAlgn="base">
      <a:spcBef>
        <a:spcPct val="0"/>
      </a:spcBef>
      <a:spcAft>
        <a:spcPct val="0"/>
      </a:spcAft>
      <a:defRPr sz="1200" kern="1200">
        <a:solidFill>
          <a:srgbClr val="000000"/>
        </a:solidFill>
        <a:latin typeface="Gill Sans"/>
        <a:ea typeface="ヒラギノ角ゴ ProN W3"/>
        <a:cs typeface="ヒラギノ角ゴ ProN W3"/>
        <a:sym typeface="Gill Sans"/>
      </a:defRPr>
    </a:lvl5pPr>
    <a:lvl6pPr marL="2286000" algn="l" defTabSz="914400" rtl="0" eaLnBrk="1" latinLnBrk="0" hangingPunct="1">
      <a:defRPr sz="1200" kern="1200">
        <a:solidFill>
          <a:srgbClr val="000000"/>
        </a:solidFill>
        <a:latin typeface="Gill Sans"/>
        <a:ea typeface="ヒラギノ角ゴ ProN W3"/>
        <a:cs typeface="ヒラギノ角ゴ ProN W3"/>
        <a:sym typeface="Gill Sans"/>
      </a:defRPr>
    </a:lvl6pPr>
    <a:lvl7pPr marL="2743200" algn="l" defTabSz="914400" rtl="0" eaLnBrk="1" latinLnBrk="0" hangingPunct="1">
      <a:defRPr sz="1200" kern="1200">
        <a:solidFill>
          <a:srgbClr val="000000"/>
        </a:solidFill>
        <a:latin typeface="Gill Sans"/>
        <a:ea typeface="ヒラギノ角ゴ ProN W3"/>
        <a:cs typeface="ヒラギノ角ゴ ProN W3"/>
        <a:sym typeface="Gill Sans"/>
      </a:defRPr>
    </a:lvl7pPr>
    <a:lvl8pPr marL="3200400" algn="l" defTabSz="914400" rtl="0" eaLnBrk="1" latinLnBrk="0" hangingPunct="1">
      <a:defRPr sz="1200" kern="1200">
        <a:solidFill>
          <a:srgbClr val="000000"/>
        </a:solidFill>
        <a:latin typeface="Gill Sans"/>
        <a:ea typeface="ヒラギノ角ゴ ProN W3"/>
        <a:cs typeface="ヒラギノ角ゴ ProN W3"/>
        <a:sym typeface="Gill Sans"/>
      </a:defRPr>
    </a:lvl8pPr>
    <a:lvl9pPr marL="3657600" algn="l" defTabSz="914400" rtl="0" eaLnBrk="1" latinLnBrk="0" hangingPunct="1">
      <a:defRPr sz="1200" kern="1200">
        <a:solidFill>
          <a:srgbClr val="000000"/>
        </a:solidFill>
        <a:latin typeface="Gill Sans"/>
        <a:ea typeface="ヒラギノ角ゴ ProN W3"/>
        <a:cs typeface="ヒラギノ角ゴ ProN W3"/>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76" autoAdjust="0"/>
  </p:normalViewPr>
  <p:slideViewPr>
    <p:cSldViewPr>
      <p:cViewPr>
        <p:scale>
          <a:sx n="183" d="100"/>
          <a:sy n="183" d="100"/>
        </p:scale>
        <p:origin x="-80" y="7144"/>
      </p:cViewPr>
      <p:guideLst>
        <p:guide orient="horz" pos="3072"/>
        <p:guide pos="4096"/>
      </p:guideLst>
    </p:cSldViewPr>
  </p:slideViewPr>
  <p:outlineViewPr>
    <p:cViewPr>
      <p:scale>
        <a:sx n="33" d="100"/>
        <a:sy n="33" d="100"/>
      </p:scale>
      <p:origin x="0" y="7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4725" y="3030538"/>
            <a:ext cx="11055350" cy="2090737"/>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18600" y="0"/>
            <a:ext cx="2616200" cy="85979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270000" y="0"/>
            <a:ext cx="7696200" cy="85979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4725" y="3030538"/>
            <a:ext cx="11055350" cy="2090737"/>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3050" cy="16256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50875" y="2276475"/>
            <a:ext cx="11703050" cy="64357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3050" cy="16256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3050" cy="16256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3050" cy="1625600"/>
          </a:xfrm>
          <a:prstGeom prst="rect">
            <a:avLst/>
          </a:prstGeom>
        </p:spPr>
        <p:txBody>
          <a:bodyPr/>
          <a:lstStyle/>
          <a:p>
            <a:r>
              <a:rPr lang="fr-FR" smtClean="0"/>
              <a:t>Cliquez pour modifier le style du titre</a:t>
            </a:r>
            <a:endParaRPr lang="fr-FR"/>
          </a:p>
        </p:txBody>
      </p:sp>
    </p:spTree>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50875" y="388938"/>
            <a:ext cx="4278313" cy="1652587"/>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sym typeface="Gill Sans" charset="0"/>
            </a:endParaRPr>
          </a:p>
        </p:txBody>
      </p:sp>
      <p:sp>
        <p:nvSpPr>
          <p:cNvPr id="4" name="Espace réservé du texte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3050" cy="16256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50875" y="2276475"/>
            <a:ext cx="11703050" cy="64357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428163" y="390525"/>
            <a:ext cx="2925762" cy="832167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50875" y="390525"/>
            <a:ext cx="8624888" cy="832167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4725" y="3030538"/>
            <a:ext cx="11055350" cy="2090737"/>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3050" cy="16256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50875" y="2276475"/>
            <a:ext cx="11703050" cy="64357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3050" cy="16256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3050" cy="16256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3050" cy="1625600"/>
          </a:xfrm>
          <a:prstGeom prst="rect">
            <a:avLst/>
          </a:prstGeom>
        </p:spPr>
        <p:txBody>
          <a:bodyPr/>
          <a:lstStyle/>
          <a:p>
            <a:r>
              <a:rPr lang="fr-FR" smtClean="0"/>
              <a:t>Cliquez pour modifier le style du titre</a:t>
            </a:r>
            <a:endParaRPr lang="fr-FR"/>
          </a:p>
        </p:txBody>
      </p:sp>
    </p:spTree>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27113" y="6267450"/>
            <a:ext cx="11053762" cy="1936750"/>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50875" y="388938"/>
            <a:ext cx="4278313" cy="1652587"/>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sym typeface="Gill Sans Light" charset="0"/>
            </a:endParaRPr>
          </a:p>
        </p:txBody>
      </p:sp>
      <p:sp>
        <p:nvSpPr>
          <p:cNvPr id="4" name="Espace réservé du texte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3050" cy="16256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50875" y="2276475"/>
            <a:ext cx="11703050" cy="64357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428163" y="390525"/>
            <a:ext cx="2925762" cy="832167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50875" y="390525"/>
            <a:ext cx="8624888" cy="832167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270000" y="5029200"/>
            <a:ext cx="5156200" cy="356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578600" y="5029200"/>
            <a:ext cx="5156200" cy="356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3050" cy="16256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50875" y="388938"/>
            <a:ext cx="4278313" cy="1652587"/>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49525" y="6827838"/>
            <a:ext cx="7802563" cy="806450"/>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sym typeface="Gill Sans" charset="0"/>
            </a:endParaRPr>
          </a:p>
        </p:txBody>
      </p:sp>
      <p:sp>
        <p:nvSpPr>
          <p:cNvPr id="4" name="Espace réservé du texte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1270000" y="5029200"/>
            <a:ext cx="10464800" cy="35687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1027" name="Rectangle 2"/>
          <p:cNvSpPr>
            <a:spLocks noGrp="1" noChangeArrowheads="1"/>
          </p:cNvSpPr>
          <p:nvPr>
            <p:ph type="title"/>
          </p:nvPr>
        </p:nvSpPr>
        <p:spPr bwMode="auto">
          <a:xfrm>
            <a:off x="1270000" y="0"/>
            <a:ext cx="10464800" cy="49403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eaLnBrk="0" fontAlgn="base" hangingPunct="0">
        <a:spcBef>
          <a:spcPct val="0"/>
        </a:spcBef>
        <a:spcAft>
          <a:spcPct val="0"/>
        </a:spcAft>
        <a:defRPr sz="3600">
          <a:solidFill>
            <a:schemeClr val="tx1"/>
          </a:solidFill>
          <a:latin typeface="+mn-lt"/>
          <a:ea typeface="+mn-ea"/>
          <a:cs typeface="+mn-cs"/>
          <a:sym typeface="Gill Sans"/>
        </a:defRPr>
      </a:lvl1pPr>
      <a:lvl2pPr algn="ctr" rtl="0" eaLnBrk="0" fontAlgn="base" hangingPunct="0">
        <a:spcBef>
          <a:spcPct val="0"/>
        </a:spcBef>
        <a:spcAft>
          <a:spcPct val="0"/>
        </a:spcAft>
        <a:defRPr sz="3600">
          <a:solidFill>
            <a:schemeClr val="tx1"/>
          </a:solidFill>
          <a:latin typeface="+mn-lt"/>
          <a:ea typeface="+mn-ea"/>
          <a:cs typeface="+mn-cs"/>
          <a:sym typeface="Gill Sans"/>
        </a:defRPr>
      </a:lvl2pPr>
      <a:lvl3pPr algn="ctr" rtl="0" eaLnBrk="0" fontAlgn="base" hangingPunct="0">
        <a:spcBef>
          <a:spcPct val="0"/>
        </a:spcBef>
        <a:spcAft>
          <a:spcPct val="0"/>
        </a:spcAft>
        <a:defRPr sz="3600">
          <a:solidFill>
            <a:schemeClr val="tx1"/>
          </a:solidFill>
          <a:latin typeface="+mn-lt"/>
          <a:ea typeface="+mn-ea"/>
          <a:cs typeface="+mn-cs"/>
          <a:sym typeface="Gill Sans"/>
        </a:defRPr>
      </a:lvl3pPr>
      <a:lvl4pPr algn="ctr" rtl="0" eaLnBrk="0" fontAlgn="base" hangingPunct="0">
        <a:spcBef>
          <a:spcPct val="0"/>
        </a:spcBef>
        <a:spcAft>
          <a:spcPct val="0"/>
        </a:spcAft>
        <a:defRPr sz="3600">
          <a:solidFill>
            <a:schemeClr val="tx1"/>
          </a:solidFill>
          <a:latin typeface="+mn-lt"/>
          <a:ea typeface="+mn-ea"/>
          <a:cs typeface="+mn-cs"/>
          <a:sym typeface="Gill Sans"/>
        </a:defRPr>
      </a:lvl4pPr>
      <a:lvl5pPr algn="ctr" rtl="0" eaLnBrk="0" fontAlgn="base" hangingPunct="0">
        <a:spcBef>
          <a:spcPct val="0"/>
        </a:spcBef>
        <a:spcAft>
          <a:spcPct val="0"/>
        </a:spcAft>
        <a:defRPr sz="3600">
          <a:solidFill>
            <a:schemeClr val="tx1"/>
          </a:solidFill>
          <a:latin typeface="+mn-lt"/>
          <a:ea typeface="+mn-ea"/>
          <a:cs typeface="+mn-cs"/>
          <a:sym typeface="Gill Sans"/>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ransition xmlns:p14="http://schemas.microsoft.com/office/powerpoint/2010/main"/>
  <p:txStyles>
    <p:titleStyle>
      <a:lvl1pPr marL="39688" algn="ctr" rtl="0" eaLnBrk="0" fontAlgn="base" hangingPunct="0">
        <a:spcBef>
          <a:spcPct val="0"/>
        </a:spcBef>
        <a:spcAft>
          <a:spcPct val="0"/>
        </a:spcAft>
        <a:defRPr sz="8400">
          <a:solidFill>
            <a:schemeClr val="tx1"/>
          </a:solidFill>
          <a:latin typeface="+mj-lt"/>
          <a:ea typeface="+mj-ea"/>
          <a:cs typeface="+mj-cs"/>
          <a:sym typeface="Gill Sans"/>
        </a:defRPr>
      </a:lvl1pPr>
      <a:lvl2pPr marL="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marL="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marL="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marL="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968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540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4112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684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928688"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1pPr>
      <a:lvl2pPr marL="1373188"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2pPr>
      <a:lvl3pPr marL="1817688"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3pPr>
      <a:lvl4pPr marL="2262188"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4pPr>
      <a:lvl5pPr marL="2706688"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5pPr>
      <a:lvl6pPr marL="31638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6210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0782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5354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ransition xmlns:p14="http://schemas.microsoft.com/office/powerpoint/2010/main"/>
  <p:txStyles>
    <p:titleStyle>
      <a:lvl1pPr marL="39688" algn="ctr" rtl="0" eaLnBrk="0" fontAlgn="base" hangingPunct="0">
        <a:spcBef>
          <a:spcPct val="0"/>
        </a:spcBef>
        <a:spcAft>
          <a:spcPct val="0"/>
        </a:spcAft>
        <a:defRPr sz="7200">
          <a:solidFill>
            <a:schemeClr val="tx1"/>
          </a:solidFill>
          <a:latin typeface="+mj-lt"/>
          <a:ea typeface="+mj-ea"/>
          <a:cs typeface="+mj-cs"/>
          <a:sym typeface="Gill Sans Light"/>
        </a:defRPr>
      </a:lvl1pPr>
      <a:lvl2pPr marL="39688"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a:defRPr>
      </a:lvl2pPr>
      <a:lvl3pPr marL="39688"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a:defRPr>
      </a:lvl3pPr>
      <a:lvl4pPr marL="39688"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a:defRPr>
      </a:lvl4pPr>
      <a:lvl5pPr marL="39688"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a:defRPr>
      </a:lvl5pPr>
      <a:lvl6pPr marL="496888"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54088"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411288"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68488"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4488" indent="-304800" algn="l" rtl="0" eaLnBrk="0" fontAlgn="base" hangingPunct="0">
        <a:lnSpc>
          <a:spcPct val="120000"/>
        </a:lnSpc>
        <a:spcBef>
          <a:spcPts val="3800"/>
        </a:spcBef>
        <a:spcAft>
          <a:spcPct val="0"/>
        </a:spcAft>
        <a:buClr>
          <a:srgbClr val="414141"/>
        </a:buClr>
        <a:buSzPct val="81000"/>
        <a:buFont typeface="Gill Sans Light"/>
        <a:buChar char="•"/>
        <a:defRPr sz="4600">
          <a:solidFill>
            <a:schemeClr val="tx1"/>
          </a:solidFill>
          <a:latin typeface="+mn-lt"/>
          <a:ea typeface="+mn-ea"/>
          <a:cs typeface="+mn-cs"/>
          <a:sym typeface="Gill Sans Light"/>
        </a:defRPr>
      </a:lvl1pPr>
      <a:lvl2pPr marL="725488" indent="-304800" algn="l" rtl="0" eaLnBrk="0" fontAlgn="base" hangingPunct="0">
        <a:lnSpc>
          <a:spcPct val="120000"/>
        </a:lnSpc>
        <a:spcBef>
          <a:spcPts val="3800"/>
        </a:spcBef>
        <a:spcAft>
          <a:spcPct val="0"/>
        </a:spcAft>
        <a:buClr>
          <a:srgbClr val="414141"/>
        </a:buClr>
        <a:buSzPct val="81000"/>
        <a:buFont typeface="Gill Sans Light"/>
        <a:buChar char="•"/>
        <a:defRPr sz="4600">
          <a:solidFill>
            <a:schemeClr val="tx1"/>
          </a:solidFill>
          <a:latin typeface="+mn-lt"/>
          <a:ea typeface="+mn-ea"/>
          <a:cs typeface="+mn-cs"/>
          <a:sym typeface="Gill Sans Light"/>
        </a:defRPr>
      </a:lvl2pPr>
      <a:lvl3pPr marL="1106488" indent="-304800" algn="l" rtl="0" eaLnBrk="0" fontAlgn="base" hangingPunct="0">
        <a:lnSpc>
          <a:spcPct val="120000"/>
        </a:lnSpc>
        <a:spcBef>
          <a:spcPts val="3800"/>
        </a:spcBef>
        <a:spcAft>
          <a:spcPct val="0"/>
        </a:spcAft>
        <a:buClr>
          <a:srgbClr val="414141"/>
        </a:buClr>
        <a:buSzPct val="81000"/>
        <a:buFont typeface="Gill Sans Light"/>
        <a:buChar char="•"/>
        <a:defRPr sz="4600">
          <a:solidFill>
            <a:schemeClr val="tx1"/>
          </a:solidFill>
          <a:latin typeface="+mn-lt"/>
          <a:ea typeface="+mn-ea"/>
          <a:cs typeface="+mn-cs"/>
          <a:sym typeface="Gill Sans Light"/>
        </a:defRPr>
      </a:lvl3pPr>
      <a:lvl4pPr marL="1487488" indent="-304800" algn="l" rtl="0" eaLnBrk="0" fontAlgn="base" hangingPunct="0">
        <a:lnSpc>
          <a:spcPct val="120000"/>
        </a:lnSpc>
        <a:spcBef>
          <a:spcPts val="3800"/>
        </a:spcBef>
        <a:spcAft>
          <a:spcPct val="0"/>
        </a:spcAft>
        <a:buClr>
          <a:srgbClr val="414141"/>
        </a:buClr>
        <a:buSzPct val="81000"/>
        <a:buFont typeface="Gill Sans Light"/>
        <a:buChar char="•"/>
        <a:defRPr sz="4600">
          <a:solidFill>
            <a:schemeClr val="tx1"/>
          </a:solidFill>
          <a:latin typeface="+mn-lt"/>
          <a:ea typeface="+mn-ea"/>
          <a:cs typeface="+mn-cs"/>
          <a:sym typeface="Gill Sans Light"/>
        </a:defRPr>
      </a:lvl4pPr>
      <a:lvl5pPr marL="1868488" indent="-304800" algn="l" rtl="0" eaLnBrk="0" fontAlgn="base" hangingPunct="0">
        <a:lnSpc>
          <a:spcPct val="120000"/>
        </a:lnSpc>
        <a:spcBef>
          <a:spcPts val="3800"/>
        </a:spcBef>
        <a:spcAft>
          <a:spcPct val="0"/>
        </a:spcAft>
        <a:buClr>
          <a:srgbClr val="414141"/>
        </a:buClr>
        <a:buSzPct val="81000"/>
        <a:buFont typeface="Gill Sans Light"/>
        <a:buChar char="•"/>
        <a:defRPr sz="4600">
          <a:solidFill>
            <a:schemeClr val="tx1"/>
          </a:solidFill>
          <a:latin typeface="+mn-lt"/>
          <a:ea typeface="+mn-ea"/>
          <a:cs typeface="+mn-cs"/>
          <a:sym typeface="Gill Sans Light"/>
        </a:defRPr>
      </a:lvl5pPr>
      <a:lvl6pPr marL="2325688"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6pPr>
      <a:lvl7pPr marL="2782888"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7pPr>
      <a:lvl8pPr marL="3240088"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8pPr>
      <a:lvl9pPr marL="3697288"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2.png"/><Relationship Id="rId3" Type="http://schemas.openxmlformats.org/officeDocument/2006/relationships/hyperlink" Target="http://www.stif.info/IMG/pdf/Val-de-Fontenay.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5.png"/><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5.xml"/><Relationship Id="rId2" Type="http://schemas.openxmlformats.org/officeDocument/2006/relationships/hyperlink" Target="http://www.ratp.f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7.png"/><Relationship Id="rId3" Type="http://schemas.openxmlformats.org/officeDocument/2006/relationships/hyperlink" Target="http://pics0.meilleursagents.com/resources/press/meilleursagents_carte_prix_immobilier_france.p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1270000" y="0"/>
            <a:ext cx="10464800" cy="4673600"/>
          </a:xfrm>
        </p:spPr>
        <p:txBody>
          <a:bodyPr/>
          <a:lstStyle/>
          <a:p>
            <a:pPr eaLnBrk="1" hangingPunct="1"/>
            <a:r>
              <a:rPr lang="en-US" dirty="0" smtClean="0"/>
              <a:t>Transports, </a:t>
            </a:r>
            <a:r>
              <a:rPr lang="en-US" dirty="0" err="1" smtClean="0"/>
              <a:t>mobilités</a:t>
            </a:r>
            <a:r>
              <a:rPr lang="en-US" dirty="0" smtClean="0"/>
              <a:t> et </a:t>
            </a:r>
            <a:r>
              <a:rPr lang="en-US" dirty="0" err="1" smtClean="0"/>
              <a:t>développement</a:t>
            </a:r>
            <a:r>
              <a:rPr lang="en-US" dirty="0" smtClean="0"/>
              <a:t> durable</a:t>
            </a:r>
          </a:p>
        </p:txBody>
      </p:sp>
      <p:sp>
        <p:nvSpPr>
          <p:cNvPr id="37890" name="Rectangle 2"/>
          <p:cNvSpPr>
            <a:spLocks noGrp="1" noChangeArrowheads="1"/>
          </p:cNvSpPr>
          <p:nvPr>
            <p:ph type="body" idx="1"/>
          </p:nvPr>
        </p:nvSpPr>
        <p:spPr/>
        <p:txBody>
          <a:bodyPr/>
          <a:lstStyle/>
          <a:p>
            <a:pPr eaLnBrk="1" hangingPunct="1"/>
            <a:r>
              <a:rPr lang="en-US" smtClean="0"/>
              <a:t>Le cas de l’Ile de France</a:t>
            </a:r>
          </a:p>
        </p:txBody>
      </p:sp>
      <p:sp>
        <p:nvSpPr>
          <p:cNvPr id="37891" name="ZoneTexte 3"/>
          <p:cNvSpPr txBox="1">
            <a:spLocks noChangeArrowheads="1"/>
          </p:cNvSpPr>
          <p:nvPr/>
        </p:nvSpPr>
        <p:spPr bwMode="auto">
          <a:xfrm>
            <a:off x="2501900" y="8591550"/>
            <a:ext cx="7000875" cy="338138"/>
          </a:xfrm>
          <a:prstGeom prst="rect">
            <a:avLst/>
          </a:prstGeom>
          <a:noFill/>
          <a:ln w="9525">
            <a:noFill/>
            <a:miter lim="800000"/>
            <a:headEnd/>
            <a:tailEnd/>
          </a:ln>
        </p:spPr>
        <p:txBody>
          <a:bodyPr>
            <a:spAutoFit/>
          </a:bodyPr>
          <a:lstStyle/>
          <a:p>
            <a:r>
              <a:rPr lang="fr-FR" sz="1600"/>
              <a:t>Emmanuel Tiffreau, Lycée Louis Armand, Nogent sur Marne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p:cNvSpPr>
          <p:nvPr/>
        </p:nvSpPr>
        <p:spPr bwMode="auto">
          <a:xfrm>
            <a:off x="796925" y="374650"/>
            <a:ext cx="11777663" cy="520700"/>
          </a:xfrm>
          <a:prstGeom prst="rect">
            <a:avLst/>
          </a:prstGeom>
          <a:noFill/>
          <a:ln w="12700">
            <a:noFill/>
            <a:miter lim="800000"/>
            <a:headEnd/>
            <a:tailEnd/>
          </a:ln>
        </p:spPr>
        <p:txBody>
          <a:bodyPr lIns="0" tIns="0" rIns="0" bIns="0" anchor="ctr"/>
          <a:lstStyle/>
          <a:p>
            <a:pPr algn="ctr"/>
            <a:r>
              <a:rPr lang="en-US" sz="3600" u="sng">
                <a:solidFill>
                  <a:schemeClr val="tx1"/>
                </a:solidFill>
                <a:latin typeface="Gill Sans Light"/>
                <a:ea typeface="Gill Sans Light"/>
                <a:cs typeface="Gill Sans Light"/>
                <a:sym typeface="Gill Sans Light"/>
              </a:rPr>
              <a:t>B.  A quels réseaux peut-on accéder à partir de VdF ? (3)</a:t>
            </a:r>
          </a:p>
        </p:txBody>
      </p:sp>
      <p:pic>
        <p:nvPicPr>
          <p:cNvPr id="47106" name="Picture 2"/>
          <p:cNvPicPr>
            <a:picLocks noChangeArrowheads="1"/>
          </p:cNvPicPr>
          <p:nvPr/>
        </p:nvPicPr>
        <p:blipFill>
          <a:blip r:embed="rId2"/>
          <a:srcRect/>
          <a:stretch>
            <a:fillRect/>
          </a:stretch>
        </p:blipFill>
        <p:spPr bwMode="auto">
          <a:xfrm>
            <a:off x="901700" y="950913"/>
            <a:ext cx="11252200" cy="8966200"/>
          </a:xfrm>
          <a:prstGeom prst="rect">
            <a:avLst/>
          </a:prstGeom>
          <a:noFill/>
          <a:ln w="12700">
            <a:noFill/>
            <a:miter lim="800000"/>
            <a:headEnd/>
            <a:tailEnd/>
          </a:ln>
        </p:spPr>
      </p:pic>
      <p:grpSp>
        <p:nvGrpSpPr>
          <p:cNvPr id="47107" name="Group 3"/>
          <p:cNvGrpSpPr>
            <a:grpSpLocks/>
          </p:cNvGrpSpPr>
          <p:nvPr/>
        </p:nvGrpSpPr>
        <p:grpSpPr bwMode="auto">
          <a:xfrm>
            <a:off x="8737600" y="4737100"/>
            <a:ext cx="723900" cy="630238"/>
            <a:chOff x="0" y="0"/>
            <a:chExt cx="456" cy="397"/>
          </a:xfrm>
        </p:grpSpPr>
        <p:sp>
          <p:nvSpPr>
            <p:cNvPr id="47108" name="AutoShape 4"/>
            <p:cNvSpPr>
              <a:spLocks/>
            </p:cNvSpPr>
            <p:nvPr/>
          </p:nvSpPr>
          <p:spPr bwMode="auto">
            <a:xfrm>
              <a:off x="11" y="0"/>
              <a:ext cx="433" cy="397"/>
            </a:xfrm>
            <a:custGeom>
              <a:avLst/>
              <a:gdLst>
                <a:gd name="T0" fmla="*/ 4 w 21600"/>
                <a:gd name="T1" fmla="*/ 4 h 21600"/>
                <a:gd name="T2" fmla="*/ 0 60000 65536"/>
                <a:gd name="T3" fmla="*/ 0 w 21600"/>
                <a:gd name="T4" fmla="*/ 0 h 21600"/>
                <a:gd name="T5" fmla="*/ 21600 w 21600"/>
                <a:gd name="T6" fmla="*/ 21600 h 21600"/>
              </a:gdLst>
              <a:ahLst/>
              <a:cxnLst>
                <a:cxn ang="T2">
                  <a:pos x="T0" y="T1"/>
                </a:cxn>
              </a:cxnLst>
              <a:rect l="T3" t="T4" r="T5" b="T6"/>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chemeClr val="accent1"/>
            </a:solidFill>
            <a:ln w="12700" cap="flat">
              <a:solidFill>
                <a:srgbClr val="002939"/>
              </a:solidFill>
              <a:prstDash val="solid"/>
              <a:miter lim="800000"/>
              <a:headEnd type="none" w="med" len="med"/>
              <a:tailEnd type="none" w="med" len="med"/>
            </a:ln>
          </p:spPr>
          <p:txBody>
            <a:bodyPr lIns="0" tIns="0" rIns="0" bIns="0"/>
            <a:lstStyle/>
            <a:p>
              <a:endParaRPr lang="fr-FR"/>
            </a:p>
          </p:txBody>
        </p:sp>
        <p:sp>
          <p:nvSpPr>
            <p:cNvPr id="47109" name="Rectangle 5"/>
            <p:cNvSpPr>
              <a:spLocks/>
            </p:cNvSpPr>
            <p:nvPr/>
          </p:nvSpPr>
          <p:spPr bwMode="auto">
            <a:xfrm>
              <a:off x="0" y="180"/>
              <a:ext cx="456" cy="80"/>
            </a:xfrm>
            <a:prstGeom prst="rect">
              <a:avLst/>
            </a:prstGeom>
            <a:noFill/>
            <a:ln w="12700">
              <a:noFill/>
              <a:miter lim="800000"/>
              <a:headEnd/>
              <a:tailEnd/>
            </a:ln>
          </p:spPr>
          <p:txBody>
            <a:bodyPr lIns="0" tIns="0" rIns="0" bIns="0" anchor="ctr"/>
            <a:lstStyle/>
            <a:p>
              <a:pPr algn="ctr"/>
              <a:r>
                <a:rPr lang="en-US" sz="900" b="1">
                  <a:ea typeface="Gill Sans"/>
                  <a:cs typeface="Gill Sans"/>
                </a:rPr>
                <a:t>VdF</a:t>
              </a:r>
            </a:p>
          </p:txBody>
        </p:sp>
      </p:grpSp>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rrowheads="1"/>
          </p:cNvPicPr>
          <p:nvPr/>
        </p:nvPicPr>
        <p:blipFill>
          <a:blip r:embed="rId2"/>
          <a:srcRect/>
          <a:stretch>
            <a:fillRect/>
          </a:stretch>
        </p:blipFill>
        <p:spPr bwMode="auto">
          <a:xfrm>
            <a:off x="4953000" y="292100"/>
            <a:ext cx="6997700" cy="9896475"/>
          </a:xfrm>
          <a:prstGeom prst="rect">
            <a:avLst/>
          </a:prstGeom>
          <a:ln>
            <a:noFill/>
          </a:ln>
          <a:effectLst>
            <a:outerShdw blurRad="292100" dist="139700" dir="2700000" algn="tl" rotWithShape="0">
              <a:srgbClr val="333333">
                <a:alpha val="65000"/>
              </a:srgbClr>
            </a:outerShdw>
          </a:effectLst>
        </p:spPr>
      </p:pic>
      <p:sp>
        <p:nvSpPr>
          <p:cNvPr id="48130" name="Rectangle 2"/>
          <p:cNvSpPr>
            <a:spLocks/>
          </p:cNvSpPr>
          <p:nvPr/>
        </p:nvSpPr>
        <p:spPr bwMode="auto">
          <a:xfrm>
            <a:off x="447675" y="8289553"/>
            <a:ext cx="2742357" cy="307777"/>
          </a:xfrm>
          <a:prstGeom prst="rect">
            <a:avLst/>
          </a:prstGeom>
          <a:noFill/>
          <a:ln w="12700">
            <a:noFill/>
            <a:miter lim="800000"/>
            <a:headEnd/>
            <a:tailEnd/>
          </a:ln>
        </p:spPr>
        <p:txBody>
          <a:bodyPr wrap="square" lIns="0" tIns="0" rIns="0" bIns="0" anchor="ctr">
            <a:spAutoFit/>
          </a:bodyPr>
          <a:lstStyle/>
          <a:p>
            <a:pPr algn="ctr"/>
            <a:r>
              <a:rPr lang="en-US" sz="1000" u="sng" dirty="0">
                <a:solidFill>
                  <a:srgbClr val="009999"/>
                </a:solidFill>
                <a:latin typeface="Gill Sans Light"/>
                <a:ea typeface="Gill Sans Light"/>
                <a:cs typeface="Gill Sans Light"/>
                <a:sym typeface="Gill Sans Light"/>
                <a:hlinkClick r:id="rId3"/>
              </a:rPr>
              <a:t>http://www.stif.info/IMG/pdf/Val-de-</a:t>
            </a:r>
            <a:r>
              <a:rPr lang="en-US" sz="1000" u="sng" dirty="0" smtClean="0">
                <a:solidFill>
                  <a:srgbClr val="009999"/>
                </a:solidFill>
                <a:latin typeface="Gill Sans Light"/>
                <a:ea typeface="Gill Sans Light"/>
                <a:cs typeface="Gill Sans Light"/>
                <a:sym typeface="Gill Sans Light"/>
                <a:hlinkClick r:id="rId3"/>
              </a:rPr>
              <a:t>Fontenay.pdf</a:t>
            </a:r>
            <a:endParaRPr lang="en-US" sz="1000" u="sng" dirty="0" smtClean="0">
              <a:solidFill>
                <a:srgbClr val="009999"/>
              </a:solidFill>
              <a:latin typeface="Gill Sans Light"/>
              <a:ea typeface="Gill Sans Light"/>
              <a:cs typeface="Gill Sans Light"/>
              <a:sym typeface="Gill Sans Light"/>
            </a:endParaRPr>
          </a:p>
          <a:p>
            <a:pPr algn="ctr"/>
            <a:r>
              <a:rPr lang="en-US" sz="1000" u="sng" dirty="0" err="1" smtClean="0">
                <a:solidFill>
                  <a:srgbClr val="009999"/>
                </a:solidFill>
                <a:latin typeface="Gill Sans Light"/>
                <a:ea typeface="Gill Sans Light"/>
                <a:cs typeface="Gill Sans Light"/>
                <a:sym typeface="Gill Sans Light"/>
              </a:rPr>
              <a:t>Accès</a:t>
            </a:r>
            <a:r>
              <a:rPr lang="en-US" sz="1000" u="sng" dirty="0" smtClean="0">
                <a:solidFill>
                  <a:srgbClr val="009999"/>
                </a:solidFill>
                <a:latin typeface="Gill Sans Light"/>
                <a:ea typeface="Gill Sans Light"/>
                <a:cs typeface="Gill Sans Light"/>
                <a:sym typeface="Gill Sans Light"/>
              </a:rPr>
              <a:t> : </a:t>
            </a:r>
            <a:r>
              <a:rPr lang="en-US" sz="1000" u="sng" dirty="0" err="1" smtClean="0">
                <a:solidFill>
                  <a:srgbClr val="009999"/>
                </a:solidFill>
                <a:latin typeface="Gill Sans Light"/>
                <a:ea typeface="Gill Sans Light"/>
                <a:cs typeface="Gill Sans Light"/>
                <a:sym typeface="Gill Sans Light"/>
              </a:rPr>
              <a:t>Informations</a:t>
            </a:r>
            <a:r>
              <a:rPr lang="en-US" sz="1000" u="sng" dirty="0" smtClean="0">
                <a:solidFill>
                  <a:srgbClr val="009999"/>
                </a:solidFill>
                <a:latin typeface="Gill Sans Light"/>
                <a:ea typeface="Gill Sans Light"/>
                <a:cs typeface="Gill Sans Light"/>
                <a:sym typeface="Gill Sans Light"/>
              </a:rPr>
              <a:t> et communication &gt; SIG</a:t>
            </a:r>
            <a:endParaRPr lang="en-US" sz="1000" u="sng" dirty="0">
              <a:solidFill>
                <a:srgbClr val="009999"/>
              </a:solidFill>
              <a:latin typeface="Gill Sans Light"/>
              <a:ea typeface="Gill Sans Light"/>
              <a:cs typeface="Gill Sans Light"/>
              <a:sym typeface="Gill Sans Light"/>
            </a:endParaRPr>
          </a:p>
        </p:txBody>
      </p:sp>
      <p:sp>
        <p:nvSpPr>
          <p:cNvPr id="48131" name="Rectangle 3"/>
          <p:cNvSpPr>
            <a:spLocks/>
          </p:cNvSpPr>
          <p:nvPr/>
        </p:nvSpPr>
        <p:spPr bwMode="auto">
          <a:xfrm>
            <a:off x="276225" y="447675"/>
            <a:ext cx="4368800" cy="1647825"/>
          </a:xfrm>
          <a:prstGeom prst="rect">
            <a:avLst/>
          </a:prstGeom>
          <a:noFill/>
          <a:ln w="12700">
            <a:noFill/>
            <a:miter lim="800000"/>
            <a:headEnd/>
            <a:tailEnd/>
          </a:ln>
        </p:spPr>
        <p:txBody>
          <a:bodyPr lIns="0" tIns="0" rIns="0" bIns="0" anchor="ctr"/>
          <a:lstStyle/>
          <a:p>
            <a:pPr algn="ctr"/>
            <a:r>
              <a:rPr lang="en-US" sz="3400" u="sng">
                <a:solidFill>
                  <a:schemeClr val="tx1"/>
                </a:solidFill>
                <a:latin typeface="Gill Sans Light"/>
                <a:ea typeface="Gill Sans Light"/>
                <a:cs typeface="Gill Sans Light"/>
                <a:sym typeface="Gill Sans Light"/>
              </a:rPr>
              <a:t>C.  Quelle est l’utilité d’un pôle d’échange ? </a:t>
            </a:r>
          </a:p>
        </p:txBody>
      </p:sp>
      <p:sp>
        <p:nvSpPr>
          <p:cNvPr id="48132" name="Rectangle 4"/>
          <p:cNvSpPr>
            <a:spLocks/>
          </p:cNvSpPr>
          <p:nvPr/>
        </p:nvSpPr>
        <p:spPr bwMode="auto">
          <a:xfrm>
            <a:off x="403225" y="6413500"/>
            <a:ext cx="4127500" cy="1066800"/>
          </a:xfrm>
          <a:prstGeom prst="rect">
            <a:avLst/>
          </a:prstGeom>
          <a:noFill/>
          <a:ln w="12700">
            <a:noFill/>
            <a:miter lim="800000"/>
            <a:headEnd/>
            <a:tailEnd/>
          </a:ln>
        </p:spPr>
        <p:txBody>
          <a:bodyPr lIns="0" tIns="0" rIns="0" bIns="0" anchor="ctr"/>
          <a:lstStyle/>
          <a:p>
            <a:pPr algn="ctr"/>
            <a:r>
              <a:rPr lang="en-US" sz="2400">
                <a:solidFill>
                  <a:schemeClr val="tx1"/>
                </a:solidFill>
                <a:latin typeface="Gill Sans Light"/>
                <a:ea typeface="Gill Sans Light"/>
                <a:cs typeface="Gill Sans Light"/>
                <a:sym typeface="Gill Sans Light"/>
              </a:rPr>
              <a:t>&gt; Les temps de trajets ne suivent pas une progression concentrique, pourquoi ?</a:t>
            </a:r>
          </a:p>
        </p:txBody>
      </p:sp>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1"/>
          <p:cNvGrpSpPr>
            <a:grpSpLocks/>
          </p:cNvGrpSpPr>
          <p:nvPr/>
        </p:nvGrpSpPr>
        <p:grpSpPr bwMode="auto">
          <a:xfrm>
            <a:off x="1050925" y="1509713"/>
            <a:ext cx="5384800" cy="8193087"/>
            <a:chOff x="0" y="0"/>
            <a:chExt cx="3392" cy="5161"/>
          </a:xfrm>
        </p:grpSpPr>
        <p:pic>
          <p:nvPicPr>
            <p:cNvPr id="24578" name="Picture 2"/>
            <p:cNvPicPr>
              <a:picLocks noChangeArrowheads="1"/>
            </p:cNvPicPr>
            <p:nvPr/>
          </p:nvPicPr>
          <p:blipFill>
            <a:blip r:embed="rId2"/>
            <a:srcRect/>
            <a:stretch>
              <a:fillRect/>
            </a:stretch>
          </p:blipFill>
          <p:spPr bwMode="auto">
            <a:xfrm>
              <a:off x="0" y="0"/>
              <a:ext cx="3247" cy="4849"/>
            </a:xfrm>
            <a:prstGeom prst="rect">
              <a:avLst/>
            </a:prstGeom>
            <a:ln>
              <a:noFill/>
            </a:ln>
            <a:effectLst>
              <a:outerShdw blurRad="292100" dist="139700" dir="2700000" algn="tl" rotWithShape="0">
                <a:srgbClr val="333333">
                  <a:alpha val="65000"/>
                </a:srgbClr>
              </a:outerShdw>
            </a:effectLst>
          </p:spPr>
        </p:pic>
        <p:sp>
          <p:nvSpPr>
            <p:cNvPr id="49157" name="AutoShape 3"/>
            <p:cNvSpPr>
              <a:spLocks/>
            </p:cNvSpPr>
            <p:nvPr/>
          </p:nvSpPr>
          <p:spPr bwMode="auto">
            <a:xfrm>
              <a:off x="1892" y="3858"/>
              <a:ext cx="1500" cy="1303"/>
            </a:xfrm>
            <a:prstGeom prst="roundRect">
              <a:avLst>
                <a:gd name="adj" fmla="val 9208"/>
              </a:avLst>
            </a:prstGeom>
            <a:noFill/>
            <a:ln w="76200">
              <a:solidFill>
                <a:srgbClr val="00FF00"/>
              </a:solidFill>
              <a:miter lim="800000"/>
              <a:headEnd/>
              <a:tailEnd/>
            </a:ln>
          </p:spPr>
          <p:txBody>
            <a:bodyPr lIns="0" tIns="0" rIns="0" bIns="0"/>
            <a:lstStyle/>
            <a:p>
              <a:endParaRPr lang="fr-FR"/>
            </a:p>
          </p:txBody>
        </p:sp>
      </p:grpSp>
      <p:sp>
        <p:nvSpPr>
          <p:cNvPr id="49154" name="Rectangle 4"/>
          <p:cNvSpPr>
            <a:spLocks/>
          </p:cNvSpPr>
          <p:nvPr/>
        </p:nvSpPr>
        <p:spPr bwMode="auto">
          <a:xfrm>
            <a:off x="314325" y="488950"/>
            <a:ext cx="11366500" cy="520700"/>
          </a:xfrm>
          <a:prstGeom prst="rect">
            <a:avLst/>
          </a:prstGeom>
          <a:noFill/>
          <a:ln w="12700">
            <a:noFill/>
            <a:miter lim="800000"/>
            <a:headEnd/>
            <a:tailEnd/>
          </a:ln>
        </p:spPr>
        <p:txBody>
          <a:bodyPr lIns="0" tIns="0" rIns="0" bIns="0" anchor="ctr"/>
          <a:lstStyle/>
          <a:p>
            <a:pPr algn="ctr"/>
            <a:r>
              <a:rPr lang="en-US" sz="3600" u="sng">
                <a:solidFill>
                  <a:schemeClr val="tx1"/>
                </a:solidFill>
                <a:latin typeface="Gill Sans Light"/>
                <a:ea typeface="Gill Sans Light"/>
                <a:cs typeface="Gill Sans Light"/>
                <a:sym typeface="Gill Sans Light"/>
              </a:rPr>
              <a:t>D. Qui sont les acteurs ? Qui sont les usagers ?</a:t>
            </a:r>
          </a:p>
        </p:txBody>
      </p:sp>
      <p:sp>
        <p:nvSpPr>
          <p:cNvPr id="49155" name="Rectangle 5"/>
          <p:cNvSpPr>
            <a:spLocks/>
          </p:cNvSpPr>
          <p:nvPr/>
        </p:nvSpPr>
        <p:spPr bwMode="auto">
          <a:xfrm>
            <a:off x="7051675" y="2476500"/>
            <a:ext cx="5638800" cy="5207000"/>
          </a:xfrm>
          <a:prstGeom prst="rect">
            <a:avLst/>
          </a:prstGeom>
          <a:noFill/>
          <a:ln w="12700">
            <a:noFill/>
            <a:miter lim="800000"/>
            <a:headEnd/>
            <a:tailEnd/>
          </a:ln>
        </p:spPr>
        <p:txBody>
          <a:bodyPr wrap="none" lIns="0" tIns="0" rIns="0" bIns="0" anchor="ctr">
            <a:spAutoFit/>
          </a:bodyPr>
          <a:lstStyle/>
          <a:p>
            <a:r>
              <a:rPr lang="en-US" sz="3600" u="sng">
                <a:solidFill>
                  <a:schemeClr val="tx1"/>
                </a:solidFill>
                <a:latin typeface="Gill Sans Light"/>
                <a:ea typeface="Gill Sans Light"/>
                <a:cs typeface="Gill Sans Light"/>
                <a:sym typeface="Gill Sans Light"/>
              </a:rPr>
              <a:t>4 intervenants publics :</a:t>
            </a:r>
          </a:p>
          <a:p>
            <a:r>
              <a:rPr lang="en-US" sz="3600">
                <a:solidFill>
                  <a:schemeClr val="tx1"/>
                </a:solidFill>
                <a:latin typeface="Gill Sans Light"/>
                <a:ea typeface="Gill Sans Light"/>
                <a:cs typeface="Gill Sans Light"/>
                <a:sym typeface="Gill Sans Light"/>
              </a:rPr>
              <a:t>- La région Ile de France</a:t>
            </a:r>
          </a:p>
          <a:p>
            <a:r>
              <a:rPr lang="en-US" sz="3600">
                <a:solidFill>
                  <a:schemeClr val="tx1"/>
                </a:solidFill>
                <a:latin typeface="Gill Sans Light"/>
                <a:ea typeface="Gill Sans Light"/>
                <a:cs typeface="Gill Sans Light"/>
                <a:sym typeface="Gill Sans Light"/>
              </a:rPr>
              <a:t>- La ville de Fontenay-sous-bois</a:t>
            </a:r>
          </a:p>
          <a:p>
            <a:r>
              <a:rPr lang="en-US" sz="3600">
                <a:solidFill>
                  <a:schemeClr val="tx1"/>
                </a:solidFill>
                <a:latin typeface="Gill Sans Light"/>
                <a:ea typeface="Gill Sans Light"/>
                <a:cs typeface="Gill Sans Light"/>
                <a:sym typeface="Gill Sans Light"/>
              </a:rPr>
              <a:t>- la RATP</a:t>
            </a:r>
          </a:p>
          <a:p>
            <a:r>
              <a:rPr lang="en-US" sz="3600">
                <a:solidFill>
                  <a:schemeClr val="tx1"/>
                </a:solidFill>
                <a:latin typeface="Gill Sans Light"/>
                <a:ea typeface="Gill Sans Light"/>
                <a:cs typeface="Gill Sans Light"/>
                <a:sym typeface="Gill Sans Light"/>
              </a:rPr>
              <a:t>- Le STIF</a:t>
            </a:r>
          </a:p>
          <a:p>
            <a:endParaRPr lang="en-US" sz="3600">
              <a:solidFill>
                <a:schemeClr val="tx1"/>
              </a:solidFill>
              <a:latin typeface="Gill Sans Light"/>
              <a:ea typeface="Gill Sans Light"/>
              <a:cs typeface="Gill Sans Light"/>
              <a:sym typeface="Gill Sans Light"/>
            </a:endParaRPr>
          </a:p>
          <a:p>
            <a:r>
              <a:rPr lang="en-US" sz="3600" u="sng">
                <a:solidFill>
                  <a:schemeClr val="tx1"/>
                </a:solidFill>
                <a:latin typeface="Gill Sans Light"/>
                <a:ea typeface="Gill Sans Light"/>
                <a:cs typeface="Gill Sans Light"/>
                <a:sym typeface="Gill Sans Light"/>
              </a:rPr>
              <a:t>Des bénéficiaires multiples :</a:t>
            </a:r>
          </a:p>
          <a:p>
            <a:r>
              <a:rPr lang="en-US" sz="3600">
                <a:solidFill>
                  <a:schemeClr val="tx1"/>
                </a:solidFill>
                <a:latin typeface="Gill Sans Light"/>
                <a:ea typeface="Gill Sans Light"/>
                <a:cs typeface="Gill Sans Light"/>
                <a:sym typeface="Gill Sans Light"/>
              </a:rPr>
              <a:t>- les individus</a:t>
            </a:r>
          </a:p>
          <a:p>
            <a:r>
              <a:rPr lang="en-US" sz="3600">
                <a:solidFill>
                  <a:schemeClr val="tx1"/>
                </a:solidFill>
                <a:latin typeface="Gill Sans Light"/>
                <a:ea typeface="Gill Sans Light"/>
                <a:cs typeface="Gill Sans Light"/>
                <a:sym typeface="Gill Sans Light"/>
              </a:rPr>
              <a:t>- les entreprises</a:t>
            </a:r>
          </a:p>
          <a:p>
            <a:r>
              <a:rPr lang="en-US" sz="3600">
                <a:solidFill>
                  <a:schemeClr val="tx1"/>
                </a:solidFill>
                <a:latin typeface="Gill Sans Light"/>
                <a:ea typeface="Gill Sans Light"/>
                <a:cs typeface="Gill Sans Light"/>
                <a:sym typeface="Gill Sans Light"/>
              </a:rPr>
              <a:t>- la collectivité</a:t>
            </a:r>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p:cNvSpPr>
          <p:nvPr/>
        </p:nvSpPr>
        <p:spPr bwMode="auto">
          <a:xfrm>
            <a:off x="352425" y="6432550"/>
            <a:ext cx="2260600" cy="749300"/>
          </a:xfrm>
          <a:prstGeom prst="rect">
            <a:avLst/>
          </a:prstGeom>
          <a:solidFill>
            <a:srgbClr val="FF6666"/>
          </a:solidFill>
          <a:ln>
            <a:noFill/>
          </a:ln>
        </p:spPr>
        <p:txBody>
          <a:bodyPr lIns="0" tIns="0" rIns="0" bIns="0" anchor="ctr"/>
          <a:lstStyle/>
          <a:p>
            <a:r>
              <a:rPr lang="en-US" sz="2400">
                <a:solidFill>
                  <a:schemeClr val="tx1"/>
                </a:solidFill>
                <a:ea typeface="ＭＳ Ｐゴシック" charset="0"/>
                <a:cs typeface="Gill Sans" charset="0"/>
              </a:rPr>
              <a:t>Bordeaux, Espagne</a:t>
            </a:r>
          </a:p>
        </p:txBody>
      </p:sp>
      <p:sp>
        <p:nvSpPr>
          <p:cNvPr id="15362" name="AutoShape 2"/>
          <p:cNvSpPr>
            <a:spLocks/>
          </p:cNvSpPr>
          <p:nvPr/>
        </p:nvSpPr>
        <p:spPr bwMode="auto">
          <a:xfrm>
            <a:off x="1112838" y="1417638"/>
            <a:ext cx="10823575" cy="3706812"/>
          </a:xfrm>
          <a:prstGeom prst="roundRect">
            <a:avLst>
              <a:gd name="adj" fmla="val 5139"/>
            </a:avLst>
          </a:prstGeom>
          <a:solidFill>
            <a:srgbClr val="86CD4D">
              <a:alpha val="29999"/>
            </a:srgbClr>
          </a:solidFill>
          <a:ln w="63500" cap="rnd">
            <a:solidFill>
              <a:schemeClr val="tx1">
                <a:alpha val="29999"/>
              </a:schemeClr>
            </a:solidFill>
            <a:prstDash val="sysDot"/>
            <a:miter lim="800000"/>
            <a:headEnd type="none" w="med" len="med"/>
            <a:tailEnd type="none" w="med" len="med"/>
          </a:ln>
        </p:spPr>
        <p:txBody>
          <a:bodyPr lIns="0" tIns="0" rIns="0" bIns="0"/>
          <a:lstStyle/>
          <a:p>
            <a:endParaRPr lang="fr-FR"/>
          </a:p>
        </p:txBody>
      </p:sp>
      <p:sp>
        <p:nvSpPr>
          <p:cNvPr id="15363" name="Rectangle 3"/>
          <p:cNvSpPr>
            <a:spLocks/>
          </p:cNvSpPr>
          <p:nvPr/>
        </p:nvSpPr>
        <p:spPr bwMode="auto">
          <a:xfrm>
            <a:off x="6627813" y="2835275"/>
            <a:ext cx="1736725" cy="1162050"/>
          </a:xfrm>
          <a:prstGeom prst="rect">
            <a:avLst/>
          </a:prstGeom>
          <a:solidFill>
            <a:srgbClr val="808080"/>
          </a:solidFill>
          <a:ln w="25400" cap="flat">
            <a:solidFill>
              <a:schemeClr val="tx1"/>
            </a:solidFill>
            <a:prstDash val="solid"/>
            <a:miter lim="800000"/>
            <a:headEnd type="none" w="med" len="med"/>
            <a:tailEnd type="none" w="med" len="med"/>
          </a:ln>
        </p:spPr>
        <p:txBody>
          <a:bodyPr lIns="0" tIns="0" rIns="0" bIns="0"/>
          <a:lstStyle/>
          <a:p>
            <a:endParaRPr lang="fr-FR"/>
          </a:p>
        </p:txBody>
      </p:sp>
      <p:sp>
        <p:nvSpPr>
          <p:cNvPr id="15364" name="Line 4"/>
          <p:cNvSpPr>
            <a:spLocks noChangeShapeType="1"/>
          </p:cNvSpPr>
          <p:nvPr/>
        </p:nvSpPr>
        <p:spPr bwMode="auto">
          <a:xfrm>
            <a:off x="7507288" y="1758950"/>
            <a:ext cx="30162" cy="3916363"/>
          </a:xfrm>
          <a:prstGeom prst="line">
            <a:avLst/>
          </a:prstGeom>
          <a:noFill/>
          <a:ln w="38100" cap="flat">
            <a:solidFill>
              <a:srgbClr val="D90B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
        <p:nvSpPr>
          <p:cNvPr id="15365" name="Line 5"/>
          <p:cNvSpPr>
            <a:spLocks noChangeShapeType="1"/>
          </p:cNvSpPr>
          <p:nvPr/>
        </p:nvSpPr>
        <p:spPr bwMode="auto">
          <a:xfrm rot="10800000" flipH="1">
            <a:off x="785813" y="3394075"/>
            <a:ext cx="9690100" cy="74613"/>
          </a:xfrm>
          <a:prstGeom prst="line">
            <a:avLst/>
          </a:prstGeom>
          <a:noFill/>
          <a:ln w="38100" cap="flat">
            <a:solidFill>
              <a:srgbClr val="D90B00"/>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
        <p:nvSpPr>
          <p:cNvPr id="15366" name="AutoShape 6"/>
          <p:cNvSpPr>
            <a:spLocks/>
          </p:cNvSpPr>
          <p:nvPr/>
        </p:nvSpPr>
        <p:spPr bwMode="auto">
          <a:xfrm>
            <a:off x="2659063" y="2659063"/>
            <a:ext cx="3008312" cy="1901825"/>
          </a:xfrm>
          <a:prstGeom prst="roundRect">
            <a:avLst>
              <a:gd name="adj" fmla="val 10014"/>
            </a:avLst>
          </a:prstGeom>
          <a:solidFill>
            <a:srgbClr val="66B132"/>
          </a:solidFill>
          <a:ln w="25400" cap="flat">
            <a:solidFill>
              <a:schemeClr val="tx1"/>
            </a:solidFill>
            <a:prstDash val="solid"/>
            <a:miter lim="800000"/>
            <a:headEnd type="none" w="med" len="med"/>
            <a:tailEnd type="none" w="med" len="med"/>
          </a:ln>
        </p:spPr>
        <p:txBody>
          <a:bodyPr lIns="0" tIns="0" rIns="0" bIns="0" anchor="ctr"/>
          <a:lstStyle/>
          <a:p>
            <a:r>
              <a:rPr lang="en-US" sz="4000">
                <a:solidFill>
                  <a:srgbClr val="FFFFFF"/>
                </a:solidFill>
                <a:effectLst>
                  <a:outerShdw blurRad="38100" dist="38100" dir="2700000" algn="tl">
                    <a:srgbClr val="000000"/>
                  </a:outerShdw>
                </a:effectLst>
                <a:ea typeface="ＭＳ Ｐゴシック" charset="0"/>
                <a:cs typeface="Gill Sans" charset="0"/>
              </a:rPr>
              <a:t>PARIS</a:t>
            </a:r>
          </a:p>
        </p:txBody>
      </p:sp>
      <p:sp>
        <p:nvSpPr>
          <p:cNvPr id="15367" name="AutoShape 7"/>
          <p:cNvSpPr>
            <a:spLocks/>
          </p:cNvSpPr>
          <p:nvPr/>
        </p:nvSpPr>
        <p:spPr bwMode="auto">
          <a:xfrm>
            <a:off x="10548938" y="3159125"/>
            <a:ext cx="1193800" cy="1003300"/>
          </a:xfrm>
          <a:prstGeom prst="roundRect">
            <a:avLst>
              <a:gd name="adj" fmla="val 18986"/>
            </a:avLst>
          </a:prstGeom>
          <a:blipFill dpi="0" rotWithShape="0">
            <a:blip r:embed="rId2"/>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2400">
                <a:solidFill>
                  <a:srgbClr val="FFFFFF"/>
                </a:solidFill>
                <a:effectLst>
                  <a:outerShdw blurRad="38100" dist="38100" dir="2700000" algn="tl">
                    <a:srgbClr val="DDDDDD"/>
                  </a:outerShdw>
                </a:effectLst>
                <a:ea typeface="ＭＳ Ｐゴシック" charset="0"/>
                <a:cs typeface="Gill Sans" charset="0"/>
              </a:rPr>
              <a:t>Marne La Vallée</a:t>
            </a:r>
          </a:p>
        </p:txBody>
      </p:sp>
      <p:sp>
        <p:nvSpPr>
          <p:cNvPr id="15368" name="AutoShape 8"/>
          <p:cNvSpPr>
            <a:spLocks/>
          </p:cNvSpPr>
          <p:nvPr/>
        </p:nvSpPr>
        <p:spPr bwMode="auto">
          <a:xfrm>
            <a:off x="1497013" y="2808288"/>
            <a:ext cx="1198562" cy="881062"/>
          </a:xfrm>
          <a:prstGeom prst="roundRect">
            <a:avLst>
              <a:gd name="adj" fmla="val 21634"/>
            </a:avLst>
          </a:prstGeom>
          <a:blipFill dpi="0" rotWithShape="0">
            <a:blip r:embed="rId2"/>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1800">
                <a:solidFill>
                  <a:srgbClr val="FFFFFF"/>
                </a:solidFill>
                <a:effectLst>
                  <a:outerShdw blurRad="38100" dist="38100" dir="2700000" algn="tl">
                    <a:srgbClr val="DDDDDD"/>
                  </a:outerShdw>
                </a:effectLst>
                <a:ea typeface="ＭＳ Ｐゴシック" charset="0"/>
                <a:cs typeface="Gill Sans" charset="0"/>
              </a:rPr>
              <a:t>La Défense</a:t>
            </a:r>
          </a:p>
        </p:txBody>
      </p:sp>
      <p:sp>
        <p:nvSpPr>
          <p:cNvPr id="15369" name="Freeform 9"/>
          <p:cNvSpPr>
            <a:spLocks/>
          </p:cNvSpPr>
          <p:nvPr/>
        </p:nvSpPr>
        <p:spPr bwMode="auto">
          <a:xfrm>
            <a:off x="4241800" y="1770063"/>
            <a:ext cx="3236913" cy="889000"/>
          </a:xfrm>
          <a:custGeom>
            <a:avLst/>
            <a:gdLst>
              <a:gd name="T0" fmla="*/ 21600 w 21600"/>
              <a:gd name="T1" fmla="*/ 0 h 21600"/>
              <a:gd name="T2" fmla="*/ 3440 w 21600"/>
              <a:gd name="T3" fmla="*/ 1283 h 21600"/>
              <a:gd name="T4" fmla="*/ 0 w 21600"/>
              <a:gd name="T5" fmla="*/ 21600 h 21600"/>
            </a:gdLst>
            <a:ahLst/>
            <a:cxnLst>
              <a:cxn ang="0">
                <a:pos x="T0" y="T1"/>
              </a:cxn>
              <a:cxn ang="0">
                <a:pos x="T2" y="T3"/>
              </a:cxn>
              <a:cxn ang="0">
                <a:pos x="T4" y="T5"/>
              </a:cxn>
            </a:cxnLst>
            <a:rect l="0" t="0" r="r" b="b"/>
            <a:pathLst>
              <a:path w="21600" h="21600">
                <a:moveTo>
                  <a:pt x="21600" y="0"/>
                </a:moveTo>
                <a:lnTo>
                  <a:pt x="3440" y="1283"/>
                </a:lnTo>
                <a:lnTo>
                  <a:pt x="0" y="21600"/>
                </a:lnTo>
              </a:path>
            </a:pathLst>
          </a:custGeom>
          <a:noFill/>
          <a:ln w="38100" cap="flat">
            <a:solidFill>
              <a:srgbClr val="D90B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
        <p:nvSpPr>
          <p:cNvPr id="15370" name="Freeform 10"/>
          <p:cNvSpPr>
            <a:spLocks/>
          </p:cNvSpPr>
          <p:nvPr/>
        </p:nvSpPr>
        <p:spPr bwMode="auto">
          <a:xfrm>
            <a:off x="2419350" y="519113"/>
            <a:ext cx="5826125" cy="5810250"/>
          </a:xfrm>
          <a:custGeom>
            <a:avLst/>
            <a:gdLst>
              <a:gd name="T0" fmla="*/ 21600 w 21600"/>
              <a:gd name="T1" fmla="*/ 0 h 21600"/>
              <a:gd name="T2" fmla="*/ 19333 w 21600"/>
              <a:gd name="T3" fmla="*/ 4484 h 21600"/>
              <a:gd name="T4" fmla="*/ 19333 w 21600"/>
              <a:gd name="T5" fmla="*/ 15905 h 21600"/>
              <a:gd name="T6" fmla="*/ 0 w 21600"/>
              <a:gd name="T7" fmla="*/ 21600 h 21600"/>
            </a:gdLst>
            <a:ahLst/>
            <a:cxnLst>
              <a:cxn ang="0">
                <a:pos x="T0" y="T1"/>
              </a:cxn>
              <a:cxn ang="0">
                <a:pos x="T2" y="T3"/>
              </a:cxn>
              <a:cxn ang="0">
                <a:pos x="T4" y="T5"/>
              </a:cxn>
              <a:cxn ang="0">
                <a:pos x="T6" y="T7"/>
              </a:cxn>
            </a:cxnLst>
            <a:rect l="0" t="0" r="r" b="b"/>
            <a:pathLst>
              <a:path w="21600" h="21600">
                <a:moveTo>
                  <a:pt x="21600" y="0"/>
                </a:moveTo>
                <a:lnTo>
                  <a:pt x="19333" y="4484"/>
                </a:lnTo>
                <a:lnTo>
                  <a:pt x="19333" y="15905"/>
                </a:lnTo>
                <a:lnTo>
                  <a:pt x="0" y="21600"/>
                </a:lnTo>
              </a:path>
            </a:pathLst>
          </a:custGeom>
          <a:noFill/>
          <a:ln w="38100" cap="flat">
            <a:solidFill>
              <a:schemeClr val="tx1"/>
            </a:solidFill>
            <a:prstDash val="solid"/>
            <a:miter lim="800000"/>
            <a:headEnd type="triangl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
        <p:nvSpPr>
          <p:cNvPr id="15371" name="Line 11"/>
          <p:cNvSpPr>
            <a:spLocks noChangeShapeType="1"/>
          </p:cNvSpPr>
          <p:nvPr/>
        </p:nvSpPr>
        <p:spPr bwMode="auto">
          <a:xfrm>
            <a:off x="2566988" y="1058863"/>
            <a:ext cx="5091112" cy="676275"/>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
        <p:nvSpPr>
          <p:cNvPr id="15372" name="Line 12"/>
          <p:cNvSpPr>
            <a:spLocks noChangeShapeType="1"/>
          </p:cNvSpPr>
          <p:nvPr/>
        </p:nvSpPr>
        <p:spPr bwMode="auto">
          <a:xfrm flipH="1">
            <a:off x="5673725" y="4067175"/>
            <a:ext cx="4857750" cy="100013"/>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
        <p:nvSpPr>
          <p:cNvPr id="15373" name="Oval 13"/>
          <p:cNvSpPr>
            <a:spLocks/>
          </p:cNvSpPr>
          <p:nvPr/>
        </p:nvSpPr>
        <p:spPr bwMode="auto">
          <a:xfrm>
            <a:off x="6902450" y="2984500"/>
            <a:ext cx="1198563" cy="881063"/>
          </a:xfrm>
          <a:prstGeom prst="ellipse">
            <a:avLst/>
          </a:prstGeom>
          <a:solidFill>
            <a:srgbClr val="D90B00"/>
          </a:solidFill>
          <a:ln w="25400" cap="flat">
            <a:solidFill>
              <a:schemeClr val="tx1"/>
            </a:solidFill>
            <a:prstDash val="solid"/>
            <a:miter lim="800000"/>
            <a:headEnd type="none" w="med" len="med"/>
            <a:tailEnd type="none" w="med" len="med"/>
          </a:ln>
        </p:spPr>
        <p:txBody>
          <a:bodyPr lIns="0" tIns="0" rIns="0" bIns="0" anchor="ctr"/>
          <a:lstStyle/>
          <a:p>
            <a:r>
              <a:rPr lang="en-US" sz="2400">
                <a:solidFill>
                  <a:srgbClr val="FFFFFF"/>
                </a:solidFill>
                <a:effectLst>
                  <a:outerShdw blurRad="38100" dist="38100" dir="2700000" algn="tl">
                    <a:srgbClr val="000000"/>
                  </a:outerShdw>
                </a:effectLst>
                <a:ea typeface="ＭＳ Ｐゴシック" charset="0"/>
                <a:cs typeface="Gill Sans" charset="0"/>
              </a:rPr>
              <a:t>VdF</a:t>
            </a:r>
          </a:p>
        </p:txBody>
      </p:sp>
      <p:sp>
        <p:nvSpPr>
          <p:cNvPr id="15374" name="AutoShape 14"/>
          <p:cNvSpPr>
            <a:spLocks/>
          </p:cNvSpPr>
          <p:nvPr/>
        </p:nvSpPr>
        <p:spPr bwMode="auto">
          <a:xfrm>
            <a:off x="6600825" y="508000"/>
            <a:ext cx="1198563" cy="879475"/>
          </a:xfrm>
          <a:prstGeom prst="roundRect">
            <a:avLst>
              <a:gd name="adj" fmla="val 21634"/>
            </a:avLst>
          </a:prstGeom>
          <a:blipFill dpi="0" rotWithShape="0">
            <a:blip r:embed="rId2"/>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2400">
                <a:solidFill>
                  <a:srgbClr val="FFFFFF"/>
                </a:solidFill>
                <a:effectLst>
                  <a:outerShdw blurRad="38100" dist="38100" dir="2700000" algn="tl">
                    <a:srgbClr val="DDDDDD"/>
                  </a:outerShdw>
                </a:effectLst>
                <a:ea typeface="ＭＳ Ｐゴシック" charset="0"/>
                <a:cs typeface="Gill Sans" charset="0"/>
              </a:rPr>
              <a:t>Roissy</a:t>
            </a:r>
          </a:p>
        </p:txBody>
      </p:sp>
      <p:sp>
        <p:nvSpPr>
          <p:cNvPr id="15375" name="Rectangle 15"/>
          <p:cNvSpPr>
            <a:spLocks/>
          </p:cNvSpPr>
          <p:nvPr/>
        </p:nvSpPr>
        <p:spPr bwMode="auto">
          <a:xfrm>
            <a:off x="858838" y="171450"/>
            <a:ext cx="2035175" cy="749300"/>
          </a:xfrm>
          <a:prstGeom prst="rect">
            <a:avLst/>
          </a:prstGeom>
          <a:solidFill>
            <a:srgbClr val="FF6666"/>
          </a:solidFill>
          <a:ln>
            <a:noFill/>
          </a:ln>
        </p:spPr>
        <p:txBody>
          <a:bodyPr lIns="0" tIns="0" rIns="0" bIns="0" anchor="ctr"/>
          <a:lstStyle/>
          <a:p>
            <a:r>
              <a:rPr lang="en-US" sz="2400" dirty="0">
                <a:solidFill>
                  <a:schemeClr val="tx1"/>
                </a:solidFill>
                <a:ea typeface="ＭＳ Ｐゴシック" charset="0"/>
                <a:cs typeface="Gill Sans" charset="0"/>
              </a:rPr>
              <a:t>Rouen, Le Havre</a:t>
            </a:r>
          </a:p>
        </p:txBody>
      </p:sp>
      <p:sp>
        <p:nvSpPr>
          <p:cNvPr id="15376" name="Rectangle 16"/>
          <p:cNvSpPr>
            <a:spLocks/>
          </p:cNvSpPr>
          <p:nvPr/>
        </p:nvSpPr>
        <p:spPr bwMode="auto">
          <a:xfrm>
            <a:off x="8310563" y="157163"/>
            <a:ext cx="2162175" cy="749300"/>
          </a:xfrm>
          <a:prstGeom prst="rect">
            <a:avLst/>
          </a:prstGeom>
          <a:solidFill>
            <a:srgbClr val="FF6666"/>
          </a:solidFill>
          <a:ln>
            <a:noFill/>
          </a:ln>
        </p:spPr>
        <p:txBody>
          <a:bodyPr lIns="0" tIns="0" rIns="0" bIns="0" anchor="ctr"/>
          <a:lstStyle/>
          <a:p>
            <a:r>
              <a:rPr lang="en-US" sz="2400" dirty="0">
                <a:solidFill>
                  <a:schemeClr val="tx1"/>
                </a:solidFill>
                <a:ea typeface="ＭＳ Ｐゴシック" charset="0"/>
                <a:cs typeface="Gill Sans" charset="0"/>
              </a:rPr>
              <a:t>Lille, </a:t>
            </a:r>
            <a:r>
              <a:rPr lang="en-US" sz="2400" dirty="0" err="1">
                <a:solidFill>
                  <a:schemeClr val="tx1"/>
                </a:solidFill>
                <a:ea typeface="ＭＳ Ｐゴシック" charset="0"/>
                <a:cs typeface="Gill Sans" charset="0"/>
              </a:rPr>
              <a:t>Belgique</a:t>
            </a:r>
            <a:r>
              <a:rPr lang="en-US" sz="2400" dirty="0">
                <a:solidFill>
                  <a:schemeClr val="tx1"/>
                </a:solidFill>
                <a:ea typeface="ＭＳ Ｐゴシック" charset="0"/>
                <a:cs typeface="Gill Sans" charset="0"/>
              </a:rPr>
              <a:t>, GB</a:t>
            </a:r>
          </a:p>
        </p:txBody>
      </p:sp>
      <p:sp>
        <p:nvSpPr>
          <p:cNvPr id="15377" name="AutoShape 17"/>
          <p:cNvSpPr>
            <a:spLocks/>
          </p:cNvSpPr>
          <p:nvPr/>
        </p:nvSpPr>
        <p:spPr bwMode="auto">
          <a:xfrm>
            <a:off x="7796213" y="2463800"/>
            <a:ext cx="1041400" cy="749300"/>
          </a:xfrm>
          <a:prstGeom prst="roundRect">
            <a:avLst>
              <a:gd name="adj" fmla="val 25421"/>
            </a:avLst>
          </a:prstGeom>
          <a:blipFill dpi="0" rotWithShape="0">
            <a:blip r:embed="rId2"/>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1800">
                <a:solidFill>
                  <a:srgbClr val="FFFFFF"/>
                </a:solidFill>
                <a:effectLst>
                  <a:outerShdw blurRad="38100" dist="38100" dir="2700000" algn="tl">
                    <a:srgbClr val="DDDDDD"/>
                  </a:outerShdw>
                </a:effectLst>
                <a:ea typeface="ＭＳ Ｐゴシック" charset="0"/>
                <a:cs typeface="Gill Sans" charset="0"/>
              </a:rPr>
              <a:t>Zone d</a:t>
            </a:r>
            <a:r>
              <a:rPr lang="ja-JP" altLang="en-US" sz="1800">
                <a:solidFill>
                  <a:srgbClr val="FFFFFF"/>
                </a:solidFill>
                <a:effectLst>
                  <a:outerShdw blurRad="38100" dist="38100" dir="2700000" algn="tl">
                    <a:srgbClr val="DDDDDD"/>
                  </a:outerShdw>
                </a:effectLst>
                <a:latin typeface="Arial"/>
                <a:ea typeface="ＭＳ Ｐゴシック" charset="0"/>
                <a:cs typeface="Gill Sans" charset="0"/>
              </a:rPr>
              <a:t>’</a:t>
            </a:r>
            <a:r>
              <a:rPr lang="en-US" sz="1800">
                <a:solidFill>
                  <a:srgbClr val="FFFFFF"/>
                </a:solidFill>
                <a:effectLst>
                  <a:outerShdw blurRad="38100" dist="38100" dir="2700000" algn="tl">
                    <a:srgbClr val="DDDDDD"/>
                  </a:outerShdw>
                </a:effectLst>
                <a:ea typeface="ＭＳ Ｐゴシック" charset="0"/>
                <a:cs typeface="Gill Sans" charset="0"/>
              </a:rPr>
              <a:t>activité</a:t>
            </a:r>
          </a:p>
        </p:txBody>
      </p:sp>
      <p:sp>
        <p:nvSpPr>
          <p:cNvPr id="15378" name="Rectangle 18"/>
          <p:cNvSpPr>
            <a:spLocks/>
          </p:cNvSpPr>
          <p:nvPr/>
        </p:nvSpPr>
        <p:spPr bwMode="auto">
          <a:xfrm>
            <a:off x="4990232" y="5812904"/>
            <a:ext cx="7920880" cy="3683000"/>
          </a:xfrm>
          <a:prstGeom prst="rect">
            <a:avLst/>
          </a:prstGeom>
          <a:noFill/>
          <a:ln w="127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pPr algn="r"/>
            <a:r>
              <a:rPr lang="en-US" sz="2400" u="sng" dirty="0">
                <a:solidFill>
                  <a:schemeClr val="tx1"/>
                </a:solidFill>
                <a:ea typeface="ＭＳ Ｐゴシック" charset="0"/>
                <a:cs typeface="Gill Sans" charset="0"/>
              </a:rPr>
              <a:t>I.  </a:t>
            </a:r>
            <a:r>
              <a:rPr lang="en-US" sz="2400" u="sng" dirty="0" err="1">
                <a:solidFill>
                  <a:schemeClr val="tx1"/>
                </a:solidFill>
                <a:ea typeface="ＭＳ Ｐゴシック" charset="0"/>
                <a:cs typeface="Gill Sans" charset="0"/>
              </a:rPr>
              <a:t>Vdf</a:t>
            </a:r>
            <a:r>
              <a:rPr lang="en-US" sz="2400" u="sng" dirty="0">
                <a:solidFill>
                  <a:schemeClr val="tx1"/>
                </a:solidFill>
                <a:ea typeface="ＭＳ Ｐゴシック" charset="0"/>
                <a:cs typeface="Gill Sans" charset="0"/>
              </a:rPr>
              <a:t>, un </a:t>
            </a:r>
            <a:r>
              <a:rPr lang="en-US" sz="2400" u="sng" dirty="0" err="1">
                <a:solidFill>
                  <a:schemeClr val="tx1"/>
                </a:solidFill>
                <a:ea typeface="ＭＳ Ｐゴシック" charset="0"/>
                <a:cs typeface="Gill Sans" charset="0"/>
              </a:rPr>
              <a:t>noeud</a:t>
            </a:r>
            <a:r>
              <a:rPr lang="en-US" sz="2400" u="sng" dirty="0">
                <a:solidFill>
                  <a:schemeClr val="tx1"/>
                </a:solidFill>
                <a:ea typeface="ＭＳ Ｐゴシック" charset="0"/>
                <a:cs typeface="Gill Sans" charset="0"/>
              </a:rPr>
              <a:t> entre </a:t>
            </a:r>
            <a:r>
              <a:rPr lang="en-US" sz="2400" u="sng" dirty="0" err="1">
                <a:solidFill>
                  <a:schemeClr val="tx1"/>
                </a:solidFill>
                <a:ea typeface="ＭＳ Ｐゴシック" charset="0"/>
                <a:cs typeface="Gill Sans" charset="0"/>
              </a:rPr>
              <a:t>plusieurs</a:t>
            </a:r>
            <a:r>
              <a:rPr lang="en-US" sz="2400" u="sng" dirty="0">
                <a:solidFill>
                  <a:schemeClr val="tx1"/>
                </a:solidFill>
                <a:ea typeface="ＭＳ Ｐゴシック" charset="0"/>
                <a:cs typeface="Gill Sans" charset="0"/>
              </a:rPr>
              <a:t> </a:t>
            </a:r>
            <a:r>
              <a:rPr lang="en-US" sz="2400" u="sng" dirty="0" err="1">
                <a:solidFill>
                  <a:schemeClr val="tx1"/>
                </a:solidFill>
                <a:ea typeface="ＭＳ Ｐゴシック" charset="0"/>
                <a:cs typeface="Gill Sans" charset="0"/>
              </a:rPr>
              <a:t>réseaux</a:t>
            </a:r>
            <a:r>
              <a:rPr lang="en-US" sz="2400" u="sng" dirty="0">
                <a:solidFill>
                  <a:schemeClr val="tx1"/>
                </a:solidFill>
                <a:ea typeface="ＭＳ Ｐゴシック" charset="0"/>
                <a:cs typeface="Gill Sans" charset="0"/>
              </a:rPr>
              <a:t>...</a:t>
            </a:r>
          </a:p>
          <a:p>
            <a:pPr algn="r"/>
            <a:r>
              <a:rPr lang="en-US" sz="2400" dirty="0">
                <a:solidFill>
                  <a:schemeClr val="tx1"/>
                </a:solidFill>
                <a:ea typeface="ＭＳ Ｐゴシック" charset="0"/>
                <a:cs typeface="Gill Sans" charset="0"/>
              </a:rPr>
              <a:t>Un </a:t>
            </a:r>
            <a:r>
              <a:rPr lang="en-US" sz="2400" dirty="0" err="1">
                <a:solidFill>
                  <a:schemeClr val="tx1"/>
                </a:solidFill>
                <a:ea typeface="ＭＳ Ｐゴシック" charset="0"/>
                <a:cs typeface="Gill Sans" charset="0"/>
              </a:rPr>
              <a:t>réseau</a:t>
            </a:r>
            <a:r>
              <a:rPr lang="en-US" sz="2400" dirty="0">
                <a:solidFill>
                  <a:schemeClr val="tx1"/>
                </a:solidFill>
                <a:ea typeface="ＭＳ Ｐゴシック" charset="0"/>
                <a:cs typeface="Gill Sans" charset="0"/>
              </a:rPr>
              <a:t> local de bus</a:t>
            </a:r>
          </a:p>
          <a:p>
            <a:pPr algn="r"/>
            <a:r>
              <a:rPr lang="en-US" sz="2400" dirty="0">
                <a:solidFill>
                  <a:schemeClr val="tx1"/>
                </a:solidFill>
                <a:ea typeface="ＭＳ Ｐゴシック" charset="0"/>
                <a:cs typeface="Gill Sans" charset="0"/>
              </a:rPr>
              <a:t>2 </a:t>
            </a:r>
            <a:r>
              <a:rPr lang="en-US" sz="2400" dirty="0" err="1">
                <a:solidFill>
                  <a:schemeClr val="tx1"/>
                </a:solidFill>
                <a:ea typeface="ＭＳ Ｐゴシック" charset="0"/>
                <a:cs typeface="Gill Sans" charset="0"/>
              </a:rPr>
              <a:t>lignes</a:t>
            </a:r>
            <a:r>
              <a:rPr lang="en-US" sz="2400" dirty="0">
                <a:solidFill>
                  <a:schemeClr val="tx1"/>
                </a:solidFill>
                <a:ea typeface="ＭＳ Ｐゴシック" charset="0"/>
                <a:cs typeface="Gill Sans" charset="0"/>
              </a:rPr>
              <a:t> de RER (A et E)</a:t>
            </a:r>
          </a:p>
          <a:p>
            <a:pPr algn="r"/>
            <a:r>
              <a:rPr lang="en-US" sz="2400" dirty="0">
                <a:solidFill>
                  <a:schemeClr val="tx1"/>
                </a:solidFill>
                <a:ea typeface="ＭＳ Ｐゴシック" charset="0"/>
                <a:cs typeface="Gill Sans" charset="0"/>
              </a:rPr>
              <a:t>La </a:t>
            </a:r>
            <a:r>
              <a:rPr lang="en-US" sz="2400" dirty="0" err="1">
                <a:solidFill>
                  <a:schemeClr val="tx1"/>
                </a:solidFill>
                <a:ea typeface="ＭＳ Ｐゴシック" charset="0"/>
                <a:cs typeface="Gill Sans" charset="0"/>
              </a:rPr>
              <a:t>rocade</a:t>
            </a:r>
            <a:r>
              <a:rPr lang="en-US" sz="2400" dirty="0">
                <a:solidFill>
                  <a:schemeClr val="tx1"/>
                </a:solidFill>
                <a:ea typeface="ＭＳ Ｐゴシック" charset="0"/>
                <a:cs typeface="Gill Sans" charset="0"/>
              </a:rPr>
              <a:t> de </a:t>
            </a:r>
            <a:r>
              <a:rPr lang="en-US" sz="2400" dirty="0" err="1">
                <a:solidFill>
                  <a:schemeClr val="tx1"/>
                </a:solidFill>
                <a:ea typeface="ＭＳ Ｐゴシック" charset="0"/>
                <a:cs typeface="Gill Sans" charset="0"/>
              </a:rPr>
              <a:t>l'agglomération</a:t>
            </a:r>
            <a:r>
              <a:rPr lang="en-US" sz="2400" dirty="0">
                <a:solidFill>
                  <a:schemeClr val="tx1"/>
                </a:solidFill>
                <a:ea typeface="ＭＳ Ｐゴシック" charset="0"/>
                <a:cs typeface="Gill Sans" charset="0"/>
              </a:rPr>
              <a:t> </a:t>
            </a:r>
            <a:r>
              <a:rPr lang="en-US" sz="2400" dirty="0" err="1">
                <a:solidFill>
                  <a:schemeClr val="tx1"/>
                </a:solidFill>
                <a:ea typeface="ＭＳ Ｐゴシック" charset="0"/>
                <a:cs typeface="Gill Sans" charset="0"/>
              </a:rPr>
              <a:t>parisienne</a:t>
            </a:r>
            <a:r>
              <a:rPr lang="en-US" sz="2400" dirty="0">
                <a:solidFill>
                  <a:schemeClr val="tx1"/>
                </a:solidFill>
                <a:ea typeface="ＭＳ Ｐゴシック" charset="0"/>
                <a:cs typeface="Gill Sans" charset="0"/>
              </a:rPr>
              <a:t> (A86)</a:t>
            </a:r>
          </a:p>
          <a:p>
            <a:r>
              <a:rPr lang="en-US" sz="2400" u="sng" dirty="0">
                <a:solidFill>
                  <a:schemeClr val="tx1"/>
                </a:solidFill>
                <a:ea typeface="ＭＳ Ｐゴシック" charset="0"/>
                <a:cs typeface="Gill Sans" charset="0"/>
              </a:rPr>
              <a:t>II. ...qui met en relation </a:t>
            </a:r>
            <a:r>
              <a:rPr lang="en-US" sz="2400" u="sng" dirty="0" err="1">
                <a:solidFill>
                  <a:schemeClr val="tx1"/>
                </a:solidFill>
                <a:ea typeface="ＭＳ Ｐゴシック" charset="0"/>
                <a:cs typeface="Gill Sans" charset="0"/>
              </a:rPr>
              <a:t>bassins</a:t>
            </a:r>
            <a:r>
              <a:rPr lang="en-US" sz="2400" u="sng" dirty="0">
                <a:solidFill>
                  <a:schemeClr val="tx1"/>
                </a:solidFill>
                <a:ea typeface="ＭＳ Ｐゴシック" charset="0"/>
                <a:cs typeface="Gill Sans" charset="0"/>
              </a:rPr>
              <a:t> de vie et </a:t>
            </a:r>
            <a:r>
              <a:rPr lang="en-US" sz="2400" u="sng" dirty="0" err="1">
                <a:solidFill>
                  <a:schemeClr val="tx1"/>
                </a:solidFill>
                <a:ea typeface="ＭＳ Ｐゴシック" charset="0"/>
                <a:cs typeface="Gill Sans" charset="0"/>
              </a:rPr>
              <a:t>bassins</a:t>
            </a:r>
            <a:r>
              <a:rPr lang="en-US" sz="2400" u="sng" dirty="0">
                <a:solidFill>
                  <a:schemeClr val="tx1"/>
                </a:solidFill>
                <a:ea typeface="ＭＳ Ｐゴシック" charset="0"/>
                <a:cs typeface="Gill Sans" charset="0"/>
              </a:rPr>
              <a:t> d</a:t>
            </a:r>
            <a:r>
              <a:rPr lang="ja-JP" altLang="en-US" sz="2400" u="sng" dirty="0">
                <a:solidFill>
                  <a:schemeClr val="tx1"/>
                </a:solidFill>
                <a:latin typeface="Arial"/>
                <a:ea typeface="ＭＳ Ｐゴシック" charset="0"/>
                <a:cs typeface="Gill Sans" charset="0"/>
              </a:rPr>
              <a:t>’</a:t>
            </a:r>
            <a:r>
              <a:rPr lang="en-US" sz="2400" u="sng" dirty="0" err="1">
                <a:solidFill>
                  <a:schemeClr val="tx1"/>
                </a:solidFill>
                <a:ea typeface="ＭＳ Ｐゴシック" charset="0"/>
                <a:cs typeface="Gill Sans" charset="0"/>
              </a:rPr>
              <a:t>emplois</a:t>
            </a:r>
            <a:endParaRPr lang="en-US" sz="2400" u="sng" dirty="0">
              <a:solidFill>
                <a:schemeClr val="tx1"/>
              </a:solidFill>
              <a:ea typeface="ＭＳ Ｐゴシック" charset="0"/>
              <a:cs typeface="Gill Sans" charset="0"/>
            </a:endParaRPr>
          </a:p>
          <a:p>
            <a:pPr algn="r"/>
            <a:r>
              <a:rPr lang="en-US" sz="2400" dirty="0" err="1">
                <a:solidFill>
                  <a:schemeClr val="tx1"/>
                </a:solidFill>
                <a:ea typeface="ＭＳ Ｐゴシック" charset="0"/>
                <a:cs typeface="Gill Sans" charset="0"/>
              </a:rPr>
              <a:t>Une</a:t>
            </a:r>
            <a:r>
              <a:rPr lang="en-US" sz="2400" dirty="0">
                <a:solidFill>
                  <a:schemeClr val="tx1"/>
                </a:solidFill>
                <a:ea typeface="ＭＳ Ｐゴシック" charset="0"/>
                <a:cs typeface="Gill Sans" charset="0"/>
              </a:rPr>
              <a:t> </a:t>
            </a:r>
            <a:r>
              <a:rPr lang="en-US" sz="2400" dirty="0" err="1">
                <a:solidFill>
                  <a:schemeClr val="tx1"/>
                </a:solidFill>
                <a:ea typeface="ＭＳ Ｐゴシック" charset="0"/>
                <a:cs typeface="Gill Sans" charset="0"/>
              </a:rPr>
              <a:t>agglomération</a:t>
            </a:r>
            <a:r>
              <a:rPr lang="en-US" sz="2400" dirty="0">
                <a:solidFill>
                  <a:schemeClr val="tx1"/>
                </a:solidFill>
                <a:ea typeface="ＭＳ Ｐゴシック" charset="0"/>
                <a:cs typeface="Gill Sans" charset="0"/>
              </a:rPr>
              <a:t> de 10 millions d</a:t>
            </a:r>
            <a:r>
              <a:rPr lang="ja-JP" altLang="en-US" sz="2400" dirty="0">
                <a:solidFill>
                  <a:schemeClr val="tx1"/>
                </a:solidFill>
                <a:latin typeface="Arial"/>
                <a:ea typeface="ＭＳ Ｐゴシック" charset="0"/>
                <a:cs typeface="Gill Sans" charset="0"/>
              </a:rPr>
              <a:t>’</a:t>
            </a:r>
            <a:r>
              <a:rPr lang="en-US" sz="2400" dirty="0" err="1">
                <a:solidFill>
                  <a:schemeClr val="tx1"/>
                </a:solidFill>
                <a:ea typeface="ＭＳ Ｐゴシック" charset="0"/>
                <a:cs typeface="Gill Sans" charset="0"/>
              </a:rPr>
              <a:t>hab</a:t>
            </a:r>
            <a:endParaRPr lang="en-US" sz="2400" dirty="0">
              <a:solidFill>
                <a:schemeClr val="tx1"/>
              </a:solidFill>
              <a:ea typeface="ＭＳ Ｐゴシック" charset="0"/>
              <a:cs typeface="Gill Sans" charset="0"/>
            </a:endParaRPr>
          </a:p>
          <a:p>
            <a:pPr algn="r"/>
            <a:r>
              <a:rPr lang="en-US" sz="2400" dirty="0">
                <a:solidFill>
                  <a:schemeClr val="tx1"/>
                </a:solidFill>
                <a:ea typeface="ＭＳ Ｐゴシック" charset="0"/>
                <a:cs typeface="Gill Sans" charset="0"/>
              </a:rPr>
              <a:t>Des </a:t>
            </a:r>
            <a:r>
              <a:rPr lang="en-US" sz="2400" dirty="0" err="1">
                <a:solidFill>
                  <a:schemeClr val="tx1"/>
                </a:solidFill>
                <a:ea typeface="ＭＳ Ｐゴシック" charset="0"/>
                <a:cs typeface="Gill Sans" charset="0"/>
              </a:rPr>
              <a:t>centres</a:t>
            </a:r>
            <a:r>
              <a:rPr lang="en-US" sz="2400" dirty="0">
                <a:solidFill>
                  <a:schemeClr val="tx1"/>
                </a:solidFill>
                <a:ea typeface="ＭＳ Ｐゴシック" charset="0"/>
                <a:cs typeface="Gill Sans" charset="0"/>
              </a:rPr>
              <a:t> d</a:t>
            </a:r>
            <a:r>
              <a:rPr lang="ja-JP" altLang="en-US" sz="2400" dirty="0">
                <a:solidFill>
                  <a:schemeClr val="tx1"/>
                </a:solidFill>
                <a:latin typeface="Arial"/>
                <a:ea typeface="ＭＳ Ｐゴシック" charset="0"/>
                <a:cs typeface="Gill Sans" charset="0"/>
              </a:rPr>
              <a:t>’</a:t>
            </a:r>
            <a:r>
              <a:rPr lang="en-US" sz="2400" dirty="0">
                <a:solidFill>
                  <a:schemeClr val="tx1"/>
                </a:solidFill>
                <a:ea typeface="ＭＳ Ｐゴシック" charset="0"/>
                <a:cs typeface="Gill Sans" charset="0"/>
              </a:rPr>
              <a:t>affaires</a:t>
            </a:r>
          </a:p>
          <a:p>
            <a:r>
              <a:rPr lang="en-US" sz="2400" u="sng" dirty="0">
                <a:solidFill>
                  <a:schemeClr val="tx1"/>
                </a:solidFill>
                <a:ea typeface="ＭＳ Ｐゴシック" charset="0"/>
                <a:cs typeface="Gill Sans" charset="0"/>
              </a:rPr>
              <a:t>III. un </a:t>
            </a:r>
            <a:r>
              <a:rPr lang="en-US" sz="2400" u="sng" dirty="0" err="1">
                <a:solidFill>
                  <a:schemeClr val="tx1"/>
                </a:solidFill>
                <a:ea typeface="ＭＳ Ｐゴシック" charset="0"/>
                <a:cs typeface="Gill Sans" charset="0"/>
              </a:rPr>
              <a:t>pôle</a:t>
            </a:r>
            <a:r>
              <a:rPr lang="en-US" sz="2400" u="sng" dirty="0">
                <a:solidFill>
                  <a:schemeClr val="tx1"/>
                </a:solidFill>
                <a:ea typeface="ＭＳ Ｐゴシック" charset="0"/>
                <a:cs typeface="Gill Sans" charset="0"/>
              </a:rPr>
              <a:t> de dimensions </a:t>
            </a:r>
            <a:r>
              <a:rPr lang="en-US" sz="2400" u="sng" dirty="0" err="1">
                <a:solidFill>
                  <a:schemeClr val="tx1"/>
                </a:solidFill>
                <a:ea typeface="ＭＳ Ｐゴシック" charset="0"/>
                <a:cs typeface="Gill Sans" charset="0"/>
              </a:rPr>
              <a:t>nationale</a:t>
            </a:r>
            <a:r>
              <a:rPr lang="en-US" sz="2400" u="sng" dirty="0">
                <a:solidFill>
                  <a:schemeClr val="tx1"/>
                </a:solidFill>
                <a:ea typeface="ＭＳ Ｐゴシック" charset="0"/>
                <a:cs typeface="Gill Sans" charset="0"/>
              </a:rPr>
              <a:t> et </a:t>
            </a:r>
            <a:r>
              <a:rPr lang="en-US" sz="2400" u="sng" dirty="0" err="1">
                <a:solidFill>
                  <a:schemeClr val="tx1"/>
                </a:solidFill>
                <a:ea typeface="ＭＳ Ｐゴシック" charset="0"/>
                <a:cs typeface="Gill Sans" charset="0"/>
              </a:rPr>
              <a:t>internationale</a:t>
            </a:r>
            <a:endParaRPr lang="en-US" sz="2400" u="sng" dirty="0">
              <a:solidFill>
                <a:schemeClr val="tx1"/>
              </a:solidFill>
              <a:ea typeface="ＭＳ Ｐゴシック" charset="0"/>
              <a:cs typeface="Gill Sans" charset="0"/>
            </a:endParaRPr>
          </a:p>
          <a:p>
            <a:pPr algn="r"/>
            <a:r>
              <a:rPr lang="en-US" sz="2400" dirty="0">
                <a:solidFill>
                  <a:schemeClr val="tx1"/>
                </a:solidFill>
                <a:ea typeface="ＭＳ Ｐゴシック" charset="0"/>
                <a:cs typeface="Gill Sans" charset="0"/>
              </a:rPr>
              <a:t>Paris, </a:t>
            </a:r>
            <a:r>
              <a:rPr lang="en-US" sz="2400" dirty="0" err="1">
                <a:solidFill>
                  <a:schemeClr val="tx1"/>
                </a:solidFill>
                <a:ea typeface="ＭＳ Ｐゴシック" charset="0"/>
                <a:cs typeface="Gill Sans" charset="0"/>
              </a:rPr>
              <a:t>une</a:t>
            </a:r>
            <a:r>
              <a:rPr lang="en-US" sz="2400" dirty="0">
                <a:solidFill>
                  <a:schemeClr val="tx1"/>
                </a:solidFill>
                <a:ea typeface="ＭＳ Ｐゴシック" charset="0"/>
                <a:cs typeface="Gill Sans" charset="0"/>
              </a:rPr>
              <a:t> </a:t>
            </a:r>
            <a:r>
              <a:rPr lang="en-US" sz="2400" dirty="0" err="1">
                <a:solidFill>
                  <a:schemeClr val="tx1"/>
                </a:solidFill>
                <a:ea typeface="ＭＳ Ｐゴシック" charset="0"/>
                <a:cs typeface="Gill Sans" charset="0"/>
              </a:rPr>
              <a:t>métropole</a:t>
            </a:r>
            <a:r>
              <a:rPr lang="en-US" sz="2400" dirty="0">
                <a:solidFill>
                  <a:schemeClr val="tx1"/>
                </a:solidFill>
                <a:ea typeface="ＭＳ Ｐゴシック" charset="0"/>
                <a:cs typeface="Gill Sans" charset="0"/>
              </a:rPr>
              <a:t> </a:t>
            </a:r>
            <a:r>
              <a:rPr lang="en-US" sz="2400" dirty="0" err="1">
                <a:solidFill>
                  <a:schemeClr val="tx1"/>
                </a:solidFill>
                <a:ea typeface="ＭＳ Ｐゴシック" charset="0"/>
                <a:cs typeface="Gill Sans" charset="0"/>
              </a:rPr>
              <a:t>internationale</a:t>
            </a:r>
            <a:endParaRPr lang="en-US" sz="2400" dirty="0">
              <a:solidFill>
                <a:schemeClr val="tx1"/>
              </a:solidFill>
              <a:ea typeface="ＭＳ Ｐゴシック" charset="0"/>
              <a:cs typeface="Gill Sans" charset="0"/>
            </a:endParaRPr>
          </a:p>
          <a:p>
            <a:pPr algn="r"/>
            <a:r>
              <a:rPr lang="en-US" sz="2400" dirty="0">
                <a:solidFill>
                  <a:schemeClr val="tx1"/>
                </a:solidFill>
                <a:ea typeface="ＭＳ Ｐゴシック" charset="0"/>
                <a:cs typeface="Gill Sans" charset="0"/>
              </a:rPr>
              <a:t>L</a:t>
            </a:r>
            <a:r>
              <a:rPr lang="ja-JP" altLang="en-US" sz="2400" dirty="0">
                <a:solidFill>
                  <a:schemeClr val="tx1"/>
                </a:solidFill>
                <a:latin typeface="Arial"/>
                <a:ea typeface="ＭＳ Ｐゴシック" charset="0"/>
                <a:cs typeface="Gill Sans" charset="0"/>
              </a:rPr>
              <a:t>’</a:t>
            </a:r>
            <a:r>
              <a:rPr lang="en-US" sz="2400" dirty="0" err="1">
                <a:solidFill>
                  <a:schemeClr val="tx1"/>
                </a:solidFill>
                <a:ea typeface="ＭＳ Ｐゴシック" charset="0"/>
                <a:cs typeface="Gill Sans" charset="0"/>
              </a:rPr>
              <a:t>ouverture</a:t>
            </a:r>
            <a:r>
              <a:rPr lang="en-US" sz="2400" dirty="0">
                <a:solidFill>
                  <a:schemeClr val="tx1"/>
                </a:solidFill>
                <a:ea typeface="ＭＳ Ｐゴシック" charset="0"/>
                <a:cs typeface="Gill Sans" charset="0"/>
              </a:rPr>
              <a:t> </a:t>
            </a:r>
            <a:r>
              <a:rPr lang="en-US" sz="2400" dirty="0" err="1">
                <a:solidFill>
                  <a:schemeClr val="tx1"/>
                </a:solidFill>
                <a:ea typeface="ＭＳ Ｐゴシック" charset="0"/>
                <a:cs typeface="Gill Sans" charset="0"/>
              </a:rPr>
              <a:t>vers</a:t>
            </a:r>
            <a:r>
              <a:rPr lang="en-US" sz="2400" dirty="0">
                <a:solidFill>
                  <a:schemeClr val="tx1"/>
                </a:solidFill>
                <a:ea typeface="ＭＳ Ｐゴシック" charset="0"/>
                <a:cs typeface="Gill Sans" charset="0"/>
              </a:rPr>
              <a:t> d</a:t>
            </a:r>
            <a:r>
              <a:rPr lang="ja-JP" altLang="en-US" sz="2400" dirty="0">
                <a:solidFill>
                  <a:schemeClr val="tx1"/>
                </a:solidFill>
                <a:latin typeface="Arial"/>
                <a:ea typeface="ＭＳ Ｐゴシック" charset="0"/>
                <a:cs typeface="Gill Sans" charset="0"/>
              </a:rPr>
              <a:t>’</a:t>
            </a:r>
            <a:r>
              <a:rPr lang="en-US" sz="2400" dirty="0" err="1">
                <a:solidFill>
                  <a:schemeClr val="tx1"/>
                </a:solidFill>
                <a:ea typeface="ＭＳ Ｐゴシック" charset="0"/>
                <a:cs typeface="Gill Sans" charset="0"/>
              </a:rPr>
              <a:t>autres</a:t>
            </a:r>
            <a:r>
              <a:rPr lang="en-US" sz="2400" dirty="0">
                <a:solidFill>
                  <a:schemeClr val="tx1"/>
                </a:solidFill>
                <a:ea typeface="ＭＳ Ｐゴシック" charset="0"/>
                <a:cs typeface="Gill Sans" charset="0"/>
              </a:rPr>
              <a:t> </a:t>
            </a:r>
            <a:r>
              <a:rPr lang="en-US" sz="2400" dirty="0" err="1">
                <a:solidFill>
                  <a:schemeClr val="tx1"/>
                </a:solidFill>
                <a:ea typeface="ＭＳ Ｐゴシック" charset="0"/>
                <a:cs typeface="Gill Sans" charset="0"/>
              </a:rPr>
              <a:t>réseaux</a:t>
            </a:r>
            <a:endParaRPr lang="en-US" sz="2400" dirty="0">
              <a:solidFill>
                <a:schemeClr val="tx1"/>
              </a:solidFill>
              <a:ea typeface="ＭＳ Ｐゴシック" charset="0"/>
              <a:cs typeface="Gill Sans" charset="0"/>
            </a:endParaRPr>
          </a:p>
        </p:txBody>
      </p:sp>
      <p:sp>
        <p:nvSpPr>
          <p:cNvPr id="15379" name="Oval 19"/>
          <p:cNvSpPr>
            <a:spLocks/>
          </p:cNvSpPr>
          <p:nvPr/>
        </p:nvSpPr>
        <p:spPr bwMode="auto">
          <a:xfrm>
            <a:off x="6790432" y="5812904"/>
            <a:ext cx="744244" cy="571500"/>
          </a:xfrm>
          <a:prstGeom prst="ellipse">
            <a:avLst/>
          </a:prstGeom>
          <a:solidFill>
            <a:srgbClr val="D90B00"/>
          </a:solidFill>
          <a:ln w="25400" cap="flat">
            <a:solidFill>
              <a:schemeClr val="tx1"/>
            </a:solidFill>
            <a:prstDash val="solid"/>
            <a:miter lim="800000"/>
            <a:headEnd type="none" w="med" len="med"/>
            <a:tailEnd type="none" w="med" len="med"/>
          </a:ln>
        </p:spPr>
        <p:txBody>
          <a:bodyPr lIns="0" tIns="0" rIns="0" bIns="0" anchor="ctr"/>
          <a:lstStyle/>
          <a:p>
            <a:r>
              <a:rPr lang="en-US" sz="1400">
                <a:solidFill>
                  <a:srgbClr val="FFFFFF"/>
                </a:solidFill>
                <a:effectLst>
                  <a:outerShdw blurRad="38100" dist="38100" dir="2700000" algn="tl">
                    <a:srgbClr val="000000"/>
                  </a:outerShdw>
                </a:effectLst>
                <a:ea typeface="ＭＳ Ｐゴシック" charset="0"/>
                <a:cs typeface="Gill Sans" charset="0"/>
              </a:rPr>
              <a:t>VdF</a:t>
            </a:r>
          </a:p>
        </p:txBody>
      </p:sp>
      <p:sp>
        <p:nvSpPr>
          <p:cNvPr id="15380" name="Rectangle 20"/>
          <p:cNvSpPr>
            <a:spLocks/>
          </p:cNvSpPr>
          <p:nvPr/>
        </p:nvSpPr>
        <p:spPr bwMode="auto">
          <a:xfrm>
            <a:off x="6142360" y="6316960"/>
            <a:ext cx="393700" cy="292100"/>
          </a:xfrm>
          <a:prstGeom prst="rect">
            <a:avLst/>
          </a:prstGeom>
          <a:solidFill>
            <a:srgbClr val="808080"/>
          </a:solidFill>
          <a:ln w="25400" cap="flat">
            <a:solidFill>
              <a:schemeClr val="tx1"/>
            </a:solidFill>
            <a:prstDash val="solid"/>
            <a:miter lim="800000"/>
            <a:headEnd type="none" w="med" len="med"/>
            <a:tailEnd type="none" w="med" len="med"/>
          </a:ln>
        </p:spPr>
        <p:txBody>
          <a:bodyPr lIns="0" tIns="0" rIns="0" bIns="0"/>
          <a:lstStyle/>
          <a:p>
            <a:endParaRPr lang="fr-FR"/>
          </a:p>
        </p:txBody>
      </p:sp>
      <p:sp>
        <p:nvSpPr>
          <p:cNvPr id="15381" name="Line 21"/>
          <p:cNvSpPr>
            <a:spLocks noChangeShapeType="1"/>
          </p:cNvSpPr>
          <p:nvPr/>
        </p:nvSpPr>
        <p:spPr bwMode="auto">
          <a:xfrm rot="10800000" flipH="1">
            <a:off x="5926336" y="6821016"/>
            <a:ext cx="804862" cy="23812"/>
          </a:xfrm>
          <a:prstGeom prst="line">
            <a:avLst/>
          </a:prstGeom>
          <a:noFill/>
          <a:ln w="38100" cap="flat">
            <a:solidFill>
              <a:srgbClr val="D90B00"/>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
        <p:nvSpPr>
          <p:cNvPr id="15382" name="Line 22"/>
          <p:cNvSpPr>
            <a:spLocks noChangeShapeType="1"/>
          </p:cNvSpPr>
          <p:nvPr/>
        </p:nvSpPr>
        <p:spPr bwMode="auto">
          <a:xfrm rot="10800000" flipH="1">
            <a:off x="5926336" y="7181056"/>
            <a:ext cx="804863" cy="22225"/>
          </a:xfrm>
          <a:prstGeom prst="line">
            <a:avLst/>
          </a:prstGeom>
          <a:noFill/>
          <a:ln w="38100" cap="flat">
            <a:solidFill>
              <a:schemeClr val="tx1"/>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
        <p:nvSpPr>
          <p:cNvPr id="15383" name="AutoShape 23"/>
          <p:cNvSpPr>
            <a:spLocks/>
          </p:cNvSpPr>
          <p:nvPr/>
        </p:nvSpPr>
        <p:spPr bwMode="auto">
          <a:xfrm>
            <a:off x="6142360" y="8045152"/>
            <a:ext cx="457200" cy="304800"/>
          </a:xfrm>
          <a:prstGeom prst="roundRect">
            <a:avLst>
              <a:gd name="adj" fmla="val 50000"/>
            </a:avLst>
          </a:prstGeom>
          <a:blipFill dpi="0" rotWithShape="0">
            <a:blip r:embed="rId2"/>
            <a:srcRect/>
            <a:tile tx="0" ty="0" sx="100000" sy="100000" flip="none" algn="tl"/>
          </a:blipFill>
          <a:ln w="25400" cap="flat">
            <a:solidFill>
              <a:schemeClr val="tx1"/>
            </a:solidFill>
            <a:prstDash val="solid"/>
            <a:miter lim="800000"/>
            <a:headEnd type="none" w="med" len="med"/>
            <a:tailEnd type="none" w="med" len="med"/>
          </a:ln>
        </p:spPr>
        <p:txBody>
          <a:bodyPr lIns="0" tIns="0" rIns="0" bIns="0"/>
          <a:lstStyle/>
          <a:p>
            <a:endParaRPr lang="fr-FR"/>
          </a:p>
        </p:txBody>
      </p:sp>
      <p:sp>
        <p:nvSpPr>
          <p:cNvPr id="15384" name="AutoShape 24"/>
          <p:cNvSpPr>
            <a:spLocks/>
          </p:cNvSpPr>
          <p:nvPr/>
        </p:nvSpPr>
        <p:spPr bwMode="auto">
          <a:xfrm>
            <a:off x="6070352" y="7685112"/>
            <a:ext cx="469900" cy="279400"/>
          </a:xfrm>
          <a:prstGeom prst="roundRect">
            <a:avLst>
              <a:gd name="adj" fmla="val 50000"/>
            </a:avLst>
          </a:prstGeom>
          <a:solidFill>
            <a:srgbClr val="86CD4D">
              <a:alpha val="29999"/>
            </a:srgbClr>
          </a:solidFill>
          <a:ln w="50800" cap="rnd">
            <a:solidFill>
              <a:schemeClr val="tx1">
                <a:alpha val="29999"/>
              </a:schemeClr>
            </a:solidFill>
            <a:prstDash val="sysDot"/>
            <a:miter lim="800000"/>
            <a:headEnd type="none" w="med" len="med"/>
            <a:tailEnd type="none" w="med" len="med"/>
          </a:ln>
        </p:spPr>
        <p:txBody>
          <a:bodyPr lIns="0" tIns="0" rIns="0" bIns="0"/>
          <a:lstStyle/>
          <a:p>
            <a:endParaRPr lang="fr-FR"/>
          </a:p>
        </p:txBody>
      </p:sp>
      <p:sp>
        <p:nvSpPr>
          <p:cNvPr id="15385" name="AutoShape 25"/>
          <p:cNvSpPr>
            <a:spLocks/>
          </p:cNvSpPr>
          <p:nvPr/>
        </p:nvSpPr>
        <p:spPr bwMode="auto">
          <a:xfrm>
            <a:off x="6070352" y="8837240"/>
            <a:ext cx="469900" cy="266700"/>
          </a:xfrm>
          <a:prstGeom prst="roundRect">
            <a:avLst>
              <a:gd name="adj" fmla="val 50000"/>
            </a:avLst>
          </a:prstGeom>
          <a:solidFill>
            <a:srgbClr val="66B132"/>
          </a:solidFill>
          <a:ln w="25400" cap="flat">
            <a:solidFill>
              <a:schemeClr val="tx1"/>
            </a:solidFill>
            <a:prstDash val="solid"/>
            <a:miter lim="800000"/>
            <a:headEnd type="none" w="med" len="med"/>
            <a:tailEnd type="none" w="med" len="med"/>
          </a:ln>
        </p:spPr>
        <p:txBody>
          <a:bodyPr lIns="0" tIns="0" rIns="0" bIns="0"/>
          <a:lstStyle/>
          <a:p>
            <a:endParaRPr lang="fr-FR"/>
          </a:p>
        </p:txBody>
      </p:sp>
      <p:sp>
        <p:nvSpPr>
          <p:cNvPr id="15386" name="Rectangle 26"/>
          <p:cNvSpPr>
            <a:spLocks/>
          </p:cNvSpPr>
          <p:nvPr/>
        </p:nvSpPr>
        <p:spPr bwMode="auto">
          <a:xfrm>
            <a:off x="6214368" y="9197280"/>
            <a:ext cx="292100" cy="304800"/>
          </a:xfrm>
          <a:prstGeom prst="rect">
            <a:avLst/>
          </a:prstGeom>
          <a:solidFill>
            <a:srgbClr val="FF6666"/>
          </a:solidFill>
          <a:ln>
            <a:noFill/>
          </a:ln>
        </p:spPr>
        <p:txBody>
          <a:bodyPr lIns="0" tIns="0" rIns="0" bIns="0"/>
          <a:lstStyle/>
          <a:p>
            <a:endParaRPr lang="fr-FR"/>
          </a:p>
        </p:txBody>
      </p:sp>
      <p:sp>
        <p:nvSpPr>
          <p:cNvPr id="28" name="Rectangle 3"/>
          <p:cNvSpPr>
            <a:spLocks/>
          </p:cNvSpPr>
          <p:nvPr/>
        </p:nvSpPr>
        <p:spPr bwMode="auto">
          <a:xfrm>
            <a:off x="0" y="8045152"/>
            <a:ext cx="3960440" cy="129614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r>
              <a:rPr lang="en-US" sz="4200" u="sng" dirty="0">
                <a:solidFill>
                  <a:schemeClr val="tx1"/>
                </a:solidFill>
                <a:latin typeface="Gill Sans Light"/>
                <a:ea typeface="Gill Sans Light"/>
                <a:cs typeface="Gill Sans Light"/>
                <a:sym typeface="Gill Sans Light"/>
              </a:rPr>
              <a:t>E. </a:t>
            </a:r>
            <a:r>
              <a:rPr lang="en-US" sz="4200" u="sng" dirty="0" err="1" smtClean="0">
                <a:solidFill>
                  <a:schemeClr val="tx1"/>
                </a:solidFill>
                <a:latin typeface="Gill Sans Light"/>
                <a:ea typeface="Gill Sans Light"/>
                <a:cs typeface="Gill Sans Light"/>
                <a:sym typeface="Gill Sans Light"/>
              </a:rPr>
              <a:t>Schéma</a:t>
            </a:r>
            <a:r>
              <a:rPr lang="en-US" sz="4200" u="sng" dirty="0" smtClean="0">
                <a:solidFill>
                  <a:schemeClr val="tx1"/>
                </a:solidFill>
                <a:latin typeface="Gill Sans Light"/>
                <a:ea typeface="Gill Sans Light"/>
                <a:cs typeface="Gill Sans Light"/>
                <a:sym typeface="Gill Sans Light"/>
              </a:rPr>
              <a:t> de </a:t>
            </a:r>
            <a:r>
              <a:rPr lang="en-US" sz="4200" u="sng" dirty="0" err="1">
                <a:solidFill>
                  <a:schemeClr val="tx1"/>
                </a:solidFill>
                <a:latin typeface="Gill Sans Light"/>
                <a:ea typeface="Gill Sans Light"/>
                <a:cs typeface="Gill Sans Light"/>
                <a:sym typeface="Gill Sans Light"/>
              </a:rPr>
              <a:t>synthèse</a:t>
            </a:r>
            <a:endParaRPr lang="en-US" sz="4200" u="sng" dirty="0">
              <a:solidFill>
                <a:schemeClr val="tx1"/>
              </a:solidFill>
              <a:latin typeface="Gill Sans Light"/>
              <a:ea typeface="Gill Sans Light"/>
              <a:cs typeface="Gill Sans Light"/>
              <a:sym typeface="Gill Sans Light"/>
            </a:endParaRPr>
          </a:p>
        </p:txBody>
      </p:sp>
    </p:spTree>
    <p:extLst>
      <p:ext uri="{BB962C8B-B14F-4D97-AF65-F5344CB8AC3E}">
        <p14:creationId xmlns:p14="http://schemas.microsoft.com/office/powerpoint/2010/main" val="2950160559"/>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1"/>
          <p:cNvGrpSpPr>
            <a:grpSpLocks/>
          </p:cNvGrpSpPr>
          <p:nvPr/>
        </p:nvGrpSpPr>
        <p:grpSpPr bwMode="auto">
          <a:xfrm>
            <a:off x="3787775" y="0"/>
            <a:ext cx="5448300" cy="863600"/>
            <a:chOff x="0" y="0"/>
            <a:chExt cx="3432" cy="544"/>
          </a:xfrm>
        </p:grpSpPr>
        <p:sp>
          <p:nvSpPr>
            <p:cNvPr id="51206" name="Rectangle 2"/>
            <p:cNvSpPr>
              <a:spLocks/>
            </p:cNvSpPr>
            <p:nvPr/>
          </p:nvSpPr>
          <p:spPr bwMode="auto">
            <a:xfrm>
              <a:off x="83" y="80"/>
              <a:ext cx="3265" cy="384"/>
            </a:xfrm>
            <a:prstGeom prst="rect">
              <a:avLst/>
            </a:prstGeom>
            <a:noFill/>
            <a:ln w="12700">
              <a:noFill/>
              <a:miter lim="800000"/>
              <a:headEnd/>
              <a:tailEnd/>
            </a:ln>
          </p:spPr>
          <p:txBody>
            <a:bodyPr wrap="none" lIns="0" tIns="0" rIns="0" bIns="0" anchor="ctr">
              <a:spAutoFit/>
            </a:bodyPr>
            <a:lstStyle/>
            <a:p>
              <a:pPr algn="ctr"/>
              <a:r>
                <a:rPr lang="en-US" sz="4200" u="sng">
                  <a:solidFill>
                    <a:schemeClr val="tx1"/>
                  </a:solidFill>
                  <a:latin typeface="Gill Sans Light"/>
                  <a:ea typeface="Gill Sans Light"/>
                  <a:cs typeface="Gill Sans Light"/>
                  <a:sym typeface="Gill Sans Light"/>
                </a:rPr>
                <a:t>III. Quelles perspectives ?</a:t>
              </a:r>
            </a:p>
          </p:txBody>
        </p:sp>
        <p:pic>
          <p:nvPicPr>
            <p:cNvPr id="51207" name="Picture 3"/>
            <p:cNvPicPr>
              <a:picLocks noChangeArrowheads="1"/>
            </p:cNvPicPr>
            <p:nvPr/>
          </p:nvPicPr>
          <p:blipFill>
            <a:blip r:embed="rId2"/>
            <a:srcRect/>
            <a:stretch>
              <a:fillRect/>
            </a:stretch>
          </p:blipFill>
          <p:spPr bwMode="auto">
            <a:xfrm>
              <a:off x="0" y="0"/>
              <a:ext cx="3432" cy="544"/>
            </a:xfrm>
            <a:prstGeom prst="rect">
              <a:avLst/>
            </a:prstGeom>
            <a:noFill/>
            <a:ln w="12700">
              <a:noFill/>
              <a:miter lim="800000"/>
              <a:headEnd/>
              <a:tailEnd/>
            </a:ln>
          </p:spPr>
        </p:pic>
      </p:grpSp>
      <p:grpSp>
        <p:nvGrpSpPr>
          <p:cNvPr id="51202" name="Group 4"/>
          <p:cNvGrpSpPr>
            <a:grpSpLocks/>
          </p:cNvGrpSpPr>
          <p:nvPr/>
        </p:nvGrpSpPr>
        <p:grpSpPr bwMode="auto">
          <a:xfrm>
            <a:off x="501650" y="1947863"/>
            <a:ext cx="11671300" cy="7183437"/>
            <a:chOff x="0" y="0"/>
            <a:chExt cx="7352" cy="4272"/>
          </a:xfrm>
        </p:grpSpPr>
        <p:sp>
          <p:nvSpPr>
            <p:cNvPr id="51204" name="Rectangle 5"/>
            <p:cNvSpPr>
              <a:spLocks/>
            </p:cNvSpPr>
            <p:nvPr/>
          </p:nvSpPr>
          <p:spPr bwMode="auto">
            <a:xfrm>
              <a:off x="0" y="0"/>
              <a:ext cx="7352" cy="4272"/>
            </a:xfrm>
            <a:prstGeom prst="rect">
              <a:avLst/>
            </a:prstGeom>
            <a:noFill/>
            <a:ln w="12700">
              <a:solidFill>
                <a:srgbClr val="000000"/>
              </a:solidFill>
              <a:miter lim="800000"/>
              <a:headEnd/>
              <a:tailEnd/>
            </a:ln>
          </p:spPr>
          <p:txBody>
            <a:bodyPr lIns="0" tIns="0" rIns="0" bIns="0"/>
            <a:lstStyle/>
            <a:p>
              <a:endParaRPr lang="fr-FR"/>
            </a:p>
          </p:txBody>
        </p:sp>
        <p:sp>
          <p:nvSpPr>
            <p:cNvPr id="51205" name="Rectangle 6"/>
            <p:cNvSpPr>
              <a:spLocks/>
            </p:cNvSpPr>
            <p:nvPr/>
          </p:nvSpPr>
          <p:spPr bwMode="auto">
            <a:xfrm>
              <a:off x="0" y="0"/>
              <a:ext cx="7352" cy="4032"/>
            </a:xfrm>
            <a:prstGeom prst="rect">
              <a:avLst/>
            </a:prstGeom>
            <a:noFill/>
            <a:ln w="12700">
              <a:noFill/>
              <a:miter lim="800000"/>
              <a:headEnd/>
              <a:tailEnd/>
            </a:ln>
          </p:spPr>
          <p:txBody>
            <a:bodyPr lIns="0" tIns="0" rIns="0" bIns="0"/>
            <a:lstStyle/>
            <a:p>
              <a:pPr marL="128588"/>
              <a:r>
                <a:rPr lang="en-US" sz="1800" b="1">
                  <a:solidFill>
                    <a:schemeClr val="tx2"/>
                  </a:solidFill>
                  <a:latin typeface="Georgia" pitchFamily="18" charset="0"/>
                  <a:ea typeface="Georgia Bold"/>
                  <a:cs typeface="Georgia Bold"/>
                  <a:sym typeface="Georgia Bold"/>
                </a:rPr>
                <a:t>D’après «La mobilité sans voiture, une révolution au ralenti», Grégoire Allix, </a:t>
              </a:r>
              <a:r>
                <a:rPr lang="en-US" sz="1800" b="1">
                  <a:solidFill>
                    <a:schemeClr val="tx2"/>
                  </a:solidFill>
                  <a:latin typeface="Georgia" pitchFamily="18" charset="0"/>
                  <a:ea typeface="Georgia Bold Italic"/>
                  <a:cs typeface="Georgia Bold Italic"/>
                  <a:sym typeface="Georgia Bold Italic"/>
                </a:rPr>
                <a:t>Le Monde</a:t>
              </a:r>
              <a:r>
                <a:rPr lang="en-US" sz="1800" b="1">
                  <a:solidFill>
                    <a:schemeClr val="tx2"/>
                  </a:solidFill>
                  <a:latin typeface="Georgia" pitchFamily="18" charset="0"/>
                  <a:ea typeface="Georgia Bold"/>
                  <a:cs typeface="Georgia Bold"/>
                  <a:sym typeface="Georgia Bold"/>
                </a:rPr>
                <a:t> 22.09.10</a:t>
              </a:r>
            </a:p>
            <a:p>
              <a:pPr marL="128588"/>
              <a:endParaRPr lang="en-US" sz="1800">
                <a:solidFill>
                  <a:schemeClr val="tx2"/>
                </a:solidFill>
                <a:latin typeface="Georgia" pitchFamily="18" charset="0"/>
                <a:cs typeface="Times" pitchFamily="18" charset="0"/>
                <a:sym typeface="Georgia Bold"/>
              </a:endParaRPr>
            </a:p>
            <a:p>
              <a:pPr marL="128588"/>
              <a:r>
                <a:rPr lang="en-US" sz="1800">
                  <a:solidFill>
                    <a:schemeClr val="tx2"/>
                  </a:solidFill>
                  <a:latin typeface="Georgia" pitchFamily="18" charset="0"/>
                  <a:sym typeface="Georgia" pitchFamily="18" charset="0"/>
                </a:rPr>
                <a:t>1) Pas si simple, après des décennies de règne automobile, de faire reculer la voiture dans les villes de France.  L'enjeu est crucial : le secteur des transports est celui où les émissions de gaz à effet de serre se sont le plus envolées : près de 25 % de hausse depuis 1990 ! Et l'usage de la voiture s'est accéléré de 30 % depuis quinze ans.</a:t>
              </a:r>
            </a:p>
            <a:p>
              <a:pPr marL="128588"/>
              <a:r>
                <a:rPr lang="en-US" sz="1800">
                  <a:solidFill>
                    <a:schemeClr val="tx2"/>
                  </a:solidFill>
                  <a:latin typeface="Georgia" pitchFamily="18" charset="0"/>
                  <a:sym typeface="Georgia" pitchFamily="18" charset="0"/>
                </a:rPr>
                <a:t>2) Les vélos en libre-service, type Vélo'v à Lyon ou Vélib' à Paris, sont un succès.  Mais cette réussite est en trompe-l'oeil : la part de la bicyclette dans les transports reste inférieure à 5 %. Surtout, peu d'automobilistes troquent leur volant pour un guidon. Le développement du vélo désengorge les transports en commun, il ne réduit pas le nombre de voitures en circulation. Les infrastructures ne suivent pas : les pistes cyclables se multiplient, mais semblent souvent dessinées avec le souci de ne pas empiéter sur la route, alors que des études montrent que le vélo est plus rapide que la voiture en ville pour les trajets jusqu'à 5 km, or la moitié des déplacements en voiture font moins de 3 km.</a:t>
              </a:r>
            </a:p>
            <a:p>
              <a:pPr marL="128588"/>
              <a:endParaRPr lang="en-US" sz="1800">
                <a:solidFill>
                  <a:schemeClr val="tx2"/>
                </a:solidFill>
                <a:latin typeface="Georgia" pitchFamily="18" charset="0"/>
                <a:sym typeface="Georgia" pitchFamily="18" charset="0"/>
              </a:endParaRPr>
            </a:p>
            <a:p>
              <a:pPr marL="128588"/>
              <a:r>
                <a:rPr lang="en-US" sz="1800">
                  <a:solidFill>
                    <a:schemeClr val="tx2"/>
                  </a:solidFill>
                  <a:latin typeface="Georgia" pitchFamily="18" charset="0"/>
                  <a:sym typeface="Georgia" pitchFamily="18" charset="0"/>
                </a:rPr>
                <a:t>3) Plus radical pour chasser les voitures de la voie publique, le tramway fait lui aussi son retour sur les boulevards de France. « Le tramway peut jouer les catalyseurs, mais à lui seul il ne résout rien », estime Patricia Varnaison-Revolle, du Centre d'études sur les réseaux, les transports, l'urbanisme et les constructions publiques (Certu). « Trop de villes, ajoute-t-elle, se contentent de tirer une ligne de tram, alors qu'il faut repenser l'ensemble des réseaux, avec un bon maillage de bus et une vision globale des transports, qui joue sur plusieurs tableaux. »        </a:t>
              </a:r>
            </a:p>
            <a:p>
              <a:pPr marL="128588"/>
              <a:r>
                <a:rPr lang="en-US" sz="1800">
                  <a:solidFill>
                    <a:schemeClr val="tx2"/>
                  </a:solidFill>
                  <a:latin typeface="Georgia" pitchFamily="18" charset="0"/>
                  <a:sym typeface="Georgia" pitchFamily="18" charset="0"/>
                </a:rPr>
                <a:t>4) Problème, les nouveaux modes de mobilité, comme l'autopartage et le covoiturage, font du surplace, et sont très peu utilisés pour les déplacements domicile-travail, qui concentrent les principaux enjeux. Le retard français est criant. Pourtant, des start-up développent des plates-formes d'échange sur smartphone, en phase d'expérimentation. « L'outil de déplacement du futur, ce sera le téléphone intelligent, devenu un assistant personnel de mobilité : il optimisera nos modes et nos temps de transports, notre consommation de carburant ; c'est par lui que nous effectuerons nos réservations et nos paiements de voitures en libre-service... », pronostique Patrick Coroller, de l'Agence de l'environnement et de la maîtrise de l'énergie (Ademe).</a:t>
              </a:r>
            </a:p>
          </p:txBody>
        </p:sp>
      </p:grpSp>
      <p:sp>
        <p:nvSpPr>
          <p:cNvPr id="51203" name="Rectangle 7"/>
          <p:cNvSpPr>
            <a:spLocks/>
          </p:cNvSpPr>
          <p:nvPr/>
        </p:nvSpPr>
        <p:spPr bwMode="auto">
          <a:xfrm>
            <a:off x="358775" y="1162050"/>
            <a:ext cx="9385300" cy="520700"/>
          </a:xfrm>
          <a:prstGeom prst="rect">
            <a:avLst/>
          </a:prstGeom>
          <a:noFill/>
          <a:ln w="12700">
            <a:noFill/>
            <a:miter lim="800000"/>
            <a:headEnd/>
            <a:tailEnd/>
          </a:ln>
        </p:spPr>
        <p:txBody>
          <a:bodyPr lIns="0" tIns="0" rIns="0" bIns="0" anchor="ctr"/>
          <a:lstStyle/>
          <a:p>
            <a:pPr algn="ctr"/>
            <a:r>
              <a:rPr lang="en-US" sz="3600" u="sng">
                <a:solidFill>
                  <a:schemeClr val="tx1"/>
                </a:solidFill>
                <a:latin typeface="Gill Sans Light"/>
                <a:ea typeface="Gill Sans Light"/>
                <a:cs typeface="Gill Sans Light"/>
                <a:sym typeface="Gill Sans Light"/>
              </a:rPr>
              <a:t>A. Quelles alternatives à la voiture ?</a:t>
            </a:r>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1"/>
          <p:cNvGrpSpPr>
            <a:grpSpLocks/>
          </p:cNvGrpSpPr>
          <p:nvPr/>
        </p:nvGrpSpPr>
        <p:grpSpPr bwMode="auto">
          <a:xfrm>
            <a:off x="698500" y="2305050"/>
            <a:ext cx="11074400" cy="4584700"/>
            <a:chOff x="0" y="0"/>
            <a:chExt cx="6976" cy="2888"/>
          </a:xfrm>
        </p:grpSpPr>
        <p:sp>
          <p:nvSpPr>
            <p:cNvPr id="52227" name="Rectangle 2"/>
            <p:cNvSpPr>
              <a:spLocks/>
            </p:cNvSpPr>
            <p:nvPr/>
          </p:nvSpPr>
          <p:spPr bwMode="auto">
            <a:xfrm>
              <a:off x="0" y="0"/>
              <a:ext cx="6976" cy="2888"/>
            </a:xfrm>
            <a:prstGeom prst="rect">
              <a:avLst/>
            </a:prstGeom>
            <a:noFill/>
            <a:ln w="12700">
              <a:solidFill>
                <a:srgbClr val="000000"/>
              </a:solidFill>
              <a:miter lim="800000"/>
              <a:headEnd/>
              <a:tailEnd/>
            </a:ln>
          </p:spPr>
          <p:txBody>
            <a:bodyPr lIns="0" tIns="0" rIns="0" bIns="0"/>
            <a:lstStyle/>
            <a:p>
              <a:endParaRPr lang="fr-FR"/>
            </a:p>
          </p:txBody>
        </p:sp>
        <p:sp>
          <p:nvSpPr>
            <p:cNvPr id="52228" name="Rectangle 3"/>
            <p:cNvSpPr>
              <a:spLocks/>
            </p:cNvSpPr>
            <p:nvPr/>
          </p:nvSpPr>
          <p:spPr bwMode="auto">
            <a:xfrm>
              <a:off x="0" y="180"/>
              <a:ext cx="6976" cy="2528"/>
            </a:xfrm>
            <a:prstGeom prst="rect">
              <a:avLst/>
            </a:prstGeom>
            <a:noFill/>
            <a:ln w="12700">
              <a:noFill/>
              <a:miter lim="800000"/>
              <a:headEnd/>
              <a:tailEnd/>
            </a:ln>
          </p:spPr>
          <p:txBody>
            <a:bodyPr lIns="0" tIns="0" rIns="0" bIns="0" anchor="ctr"/>
            <a:lstStyle/>
            <a:p>
              <a:pPr>
                <a:lnSpc>
                  <a:spcPts val="2200"/>
                </a:lnSpc>
                <a:spcBef>
                  <a:spcPts val="1500"/>
                </a:spcBef>
              </a:pPr>
              <a:r>
                <a:rPr lang="en-US" sz="1800">
                  <a:solidFill>
                    <a:schemeClr val="tx2"/>
                  </a:solidFill>
                  <a:latin typeface="Georgia" pitchFamily="18" charset="0"/>
                  <a:ea typeface="Georgia Bold"/>
                  <a:cs typeface="Georgia Bold"/>
                  <a:sym typeface="Georgia Bold"/>
                </a:rPr>
                <a:t>(suite) D’après «La mobilité sans voiture, une révolution au ralenti», Grégoire Allix, </a:t>
              </a:r>
              <a:r>
                <a:rPr lang="en-US" sz="1800">
                  <a:solidFill>
                    <a:schemeClr val="tx2"/>
                  </a:solidFill>
                  <a:latin typeface="Georgia" pitchFamily="18" charset="0"/>
                  <a:ea typeface="Georgia Bold Italic"/>
                  <a:cs typeface="Georgia Bold Italic"/>
                  <a:sym typeface="Georgia Bold Italic"/>
                </a:rPr>
                <a:t>Le Monde</a:t>
              </a:r>
              <a:r>
                <a:rPr lang="en-US" sz="1800">
                  <a:solidFill>
                    <a:schemeClr val="tx2"/>
                  </a:solidFill>
                  <a:latin typeface="Georgia" pitchFamily="18" charset="0"/>
                  <a:ea typeface="Georgia Bold"/>
                  <a:cs typeface="Georgia Bold"/>
                  <a:sym typeface="Georgia Bold"/>
                </a:rPr>
                <a:t> 22.09.10 </a:t>
              </a:r>
            </a:p>
            <a:p>
              <a:pPr>
                <a:lnSpc>
                  <a:spcPts val="2200"/>
                </a:lnSpc>
                <a:spcBef>
                  <a:spcPts val="1500"/>
                </a:spcBef>
              </a:pPr>
              <a:r>
                <a:rPr lang="en-US" sz="1800">
                  <a:solidFill>
                    <a:schemeClr val="tx2"/>
                  </a:solidFill>
                  <a:latin typeface="Georgia" pitchFamily="18" charset="0"/>
                  <a:sym typeface="Georgia" pitchFamily="18" charset="0"/>
                </a:rPr>
                <a:t>Cet horizon branché ne répondra qu'à une partie du problème. D'abord parce que ces outils seront réservés à une élite habituée aux nouvelles technologies et assez aisée pour les acquérir. Ensuite parce que, à l'extérieur des centres-villes, assez densément peuplés pour rentabiliser des services de transports, les alternatives à l'automobile restent à inventer. L'urbanisme « vert » s'engage à construire des écoquartiers compacts, mêlant logements, bureaux et commerces, pour réduire le besoin de déplacements. Mais quid des périphéries pavillonnaires bâties ces dernières décennies ?</a:t>
              </a:r>
            </a:p>
            <a:p>
              <a:pPr>
                <a:lnSpc>
                  <a:spcPts val="2200"/>
                </a:lnSpc>
                <a:spcBef>
                  <a:spcPts val="1500"/>
                </a:spcBef>
              </a:pPr>
              <a:r>
                <a:rPr lang="en-US" sz="1800">
                  <a:solidFill>
                    <a:schemeClr val="tx2"/>
                  </a:solidFill>
                  <a:latin typeface="Georgia" pitchFamily="18" charset="0"/>
                  <a:ea typeface="Georgia Italic"/>
                  <a:cs typeface="Georgia Italic"/>
                  <a:sym typeface="Georgia Italic"/>
                </a:rPr>
                <a:t>« Il ne faut pas faire la chasse à la voiture partout</a:t>
              </a:r>
              <a:r>
                <a:rPr lang="en-US" sz="1800">
                  <a:solidFill>
                    <a:schemeClr val="tx2"/>
                  </a:solidFill>
                  <a:latin typeface="Georgia" pitchFamily="18" charset="0"/>
                  <a:sym typeface="Georgia" pitchFamily="18" charset="0"/>
                </a:rPr>
                <a:t>, relativise Mme Varnaison-Revolle.</a:t>
              </a:r>
              <a:r>
                <a:rPr lang="en-US" sz="1800">
                  <a:solidFill>
                    <a:schemeClr val="tx2"/>
                  </a:solidFill>
                  <a:latin typeface="Georgia" pitchFamily="18" charset="0"/>
                  <a:ea typeface="Georgia Italic"/>
                  <a:cs typeface="Georgia Italic"/>
                  <a:sym typeface="Georgia Italic"/>
                </a:rPr>
                <a:t> Les habitants de deuxième couronne émettent davantage de CO2 par tête, mais ils sont finalement peu nombreux. »</a:t>
              </a:r>
              <a:r>
                <a:rPr lang="en-US" sz="1800">
                  <a:solidFill>
                    <a:schemeClr val="tx2"/>
                  </a:solidFill>
                  <a:latin typeface="Georgia" pitchFamily="18" charset="0"/>
                  <a:sym typeface="Georgia" pitchFamily="18" charset="0"/>
                </a:rPr>
                <a:t> Surtout si l'on inclut « l'effet barbecue », selon lequel les habitants des centres-villes annuleraient le bénéfice de leur sobriété énergétique par de fréquents week-ends à la campagne et voyages en avion, quand ceux de grande banlieue compenseraient une semaine énergivore par des week-ends au calme dans leur jardin.</a:t>
              </a:r>
            </a:p>
          </p:txBody>
        </p:sp>
      </p:grpSp>
      <p:sp>
        <p:nvSpPr>
          <p:cNvPr id="52226" name="Rectangle 4"/>
          <p:cNvSpPr>
            <a:spLocks/>
          </p:cNvSpPr>
          <p:nvPr/>
        </p:nvSpPr>
        <p:spPr bwMode="auto">
          <a:xfrm>
            <a:off x="631825" y="482600"/>
            <a:ext cx="11455400" cy="1041400"/>
          </a:xfrm>
          <a:prstGeom prst="rect">
            <a:avLst/>
          </a:prstGeom>
          <a:noFill/>
          <a:ln w="12700">
            <a:noFill/>
            <a:miter lim="800000"/>
            <a:headEnd/>
            <a:tailEnd/>
          </a:ln>
        </p:spPr>
        <p:txBody>
          <a:bodyPr lIns="0" tIns="0" rIns="0" bIns="0" anchor="ctr"/>
          <a:lstStyle/>
          <a:p>
            <a:pPr algn="ctr"/>
            <a:r>
              <a:rPr lang="en-US" sz="3600" u="sng">
                <a:solidFill>
                  <a:schemeClr val="tx1"/>
                </a:solidFill>
                <a:latin typeface="Gill Sans Light"/>
                <a:ea typeface="Gill Sans Light"/>
                <a:cs typeface="Gill Sans Light"/>
                <a:sym typeface="Gill Sans Light"/>
              </a:rPr>
              <a:t>B. Quels sont les principaux obstacles à une évolution des pratiques? </a:t>
            </a:r>
          </a:p>
        </p:txBody>
      </p:sp>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rrowheads="1"/>
          </p:cNvPicPr>
          <p:nvPr/>
        </p:nvPicPr>
        <p:blipFill>
          <a:blip r:embed="rId2"/>
          <a:srcRect/>
          <a:stretch>
            <a:fillRect/>
          </a:stretch>
        </p:blipFill>
        <p:spPr bwMode="auto">
          <a:xfrm>
            <a:off x="5137150" y="838200"/>
            <a:ext cx="7715250" cy="8077200"/>
          </a:xfrm>
          <a:prstGeom prst="rect">
            <a:avLst/>
          </a:prstGeom>
          <a:ln w="3175">
            <a:noFill/>
          </a:ln>
          <a:effectLst>
            <a:outerShdw blurRad="292100" dist="139700" dir="2700000" algn="tl" rotWithShape="0">
              <a:srgbClr val="333333">
                <a:alpha val="65000"/>
              </a:srgbClr>
            </a:outerShdw>
          </a:effectLst>
        </p:spPr>
      </p:pic>
      <p:sp>
        <p:nvSpPr>
          <p:cNvPr id="53250" name="Rectangle 2"/>
          <p:cNvSpPr>
            <a:spLocks/>
          </p:cNvSpPr>
          <p:nvPr/>
        </p:nvSpPr>
        <p:spPr bwMode="auto">
          <a:xfrm>
            <a:off x="9525" y="939800"/>
            <a:ext cx="5003800" cy="3200400"/>
          </a:xfrm>
          <a:prstGeom prst="rect">
            <a:avLst/>
          </a:prstGeom>
          <a:noFill/>
          <a:ln w="12700">
            <a:noFill/>
            <a:miter lim="800000"/>
            <a:headEnd/>
            <a:tailEnd/>
          </a:ln>
        </p:spPr>
        <p:txBody>
          <a:bodyPr lIns="0" tIns="0" rIns="0" bIns="0" anchor="ctr"/>
          <a:lstStyle/>
          <a:p>
            <a:pPr algn="ctr"/>
            <a:endParaRPr lang="en-US" sz="2400">
              <a:solidFill>
                <a:schemeClr val="tx1"/>
              </a:solidFill>
              <a:latin typeface="Gill Sans Light"/>
              <a:ea typeface="Gill Sans Light"/>
              <a:cs typeface="Gill Sans Light"/>
              <a:sym typeface="Gill Sans Light"/>
            </a:endParaRPr>
          </a:p>
          <a:p>
            <a:pPr algn="ctr"/>
            <a:endParaRPr lang="en-US" sz="2400">
              <a:solidFill>
                <a:schemeClr val="tx1"/>
              </a:solidFill>
              <a:latin typeface="Gill Sans Light"/>
              <a:ea typeface="Gill Sans Light"/>
              <a:cs typeface="Gill Sans Light"/>
              <a:sym typeface="Gill Sans Light"/>
            </a:endParaRPr>
          </a:p>
          <a:p>
            <a:pPr algn="ctr"/>
            <a:endParaRPr lang="en-US" sz="2400">
              <a:solidFill>
                <a:schemeClr val="tx1"/>
              </a:solidFill>
              <a:latin typeface="Gill Sans Light"/>
              <a:ea typeface="Gill Sans Light"/>
              <a:cs typeface="Gill Sans Light"/>
              <a:sym typeface="Gill Sans Light"/>
            </a:endParaRPr>
          </a:p>
          <a:p>
            <a:pPr algn="ctr"/>
            <a:r>
              <a:rPr lang="en-US" sz="2400">
                <a:solidFill>
                  <a:schemeClr val="tx1"/>
                </a:solidFill>
                <a:latin typeface="Gill Sans Light"/>
                <a:ea typeface="Gill Sans Light"/>
                <a:cs typeface="Gill Sans Light"/>
                <a:sym typeface="Gill Sans Light"/>
              </a:rPr>
              <a:t>&gt; Comparer la forme du réseau RER et celle du projet de métro automatique «Grand Paris Express» ?</a:t>
            </a:r>
          </a:p>
          <a:p>
            <a:pPr algn="ctr"/>
            <a:r>
              <a:rPr lang="en-US" sz="2400">
                <a:solidFill>
                  <a:schemeClr val="tx1"/>
                </a:solidFill>
                <a:latin typeface="Gill Sans Light"/>
                <a:ea typeface="Gill Sans Light"/>
                <a:cs typeface="Gill Sans Light"/>
                <a:sym typeface="Gill Sans Light"/>
              </a:rPr>
              <a:t>&gt; A quel problème ce projet essaie-t-il de remédier ?</a:t>
            </a:r>
          </a:p>
          <a:p>
            <a:pPr algn="ctr"/>
            <a:r>
              <a:rPr lang="en-US" sz="2400">
                <a:solidFill>
                  <a:schemeClr val="tx1"/>
                </a:solidFill>
                <a:latin typeface="Gill Sans Light"/>
                <a:ea typeface="Gill Sans Light"/>
                <a:cs typeface="Gill Sans Light"/>
                <a:sym typeface="Gill Sans Light"/>
              </a:rPr>
              <a:t>&gt; En quoi cette infrastructure, prévue pour 2025, peut-elle reconfigurer l’agglomération parisienne ?</a:t>
            </a:r>
          </a:p>
        </p:txBody>
      </p:sp>
      <p:sp>
        <p:nvSpPr>
          <p:cNvPr id="53251" name="Rectangle 3"/>
          <p:cNvSpPr>
            <a:spLocks/>
          </p:cNvSpPr>
          <p:nvPr/>
        </p:nvSpPr>
        <p:spPr bwMode="auto">
          <a:xfrm>
            <a:off x="479425" y="203200"/>
            <a:ext cx="11023600" cy="609600"/>
          </a:xfrm>
          <a:prstGeom prst="rect">
            <a:avLst/>
          </a:prstGeom>
          <a:noFill/>
          <a:ln w="12700">
            <a:noFill/>
            <a:miter lim="800000"/>
            <a:headEnd/>
            <a:tailEnd/>
          </a:ln>
        </p:spPr>
        <p:txBody>
          <a:bodyPr lIns="0" tIns="0" rIns="0" bIns="0" anchor="ctr"/>
          <a:lstStyle/>
          <a:p>
            <a:pPr algn="ctr"/>
            <a:r>
              <a:rPr lang="en-US" sz="4200" u="sng">
                <a:solidFill>
                  <a:srgbClr val="4D4D4D"/>
                </a:solidFill>
                <a:latin typeface="Gill Sans Light"/>
                <a:ea typeface="Gill Sans Light"/>
                <a:cs typeface="Gill Sans Light"/>
                <a:sym typeface="Gill Sans Light"/>
              </a:rPr>
              <a:t>C. Le projet de transports du Grand Paris</a:t>
            </a:r>
          </a:p>
        </p:txBody>
      </p:sp>
      <p:pic>
        <p:nvPicPr>
          <p:cNvPr id="28676" name="Picture 4"/>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9700" y="5457825"/>
            <a:ext cx="4749800" cy="3473450"/>
          </a:xfrm>
          <a:prstGeom prst="rect">
            <a:avLst/>
          </a:prstGeom>
          <a:ln>
            <a:noFill/>
          </a:ln>
          <a:effectLst>
            <a:outerShdw blurRad="292100" dist="139700" dir="2700000" algn="tl" rotWithShape="0">
              <a:srgbClr val="333333">
                <a:alpha val="65000"/>
              </a:srgbClr>
            </a:outerShdw>
          </a:effectLst>
        </p:spPr>
      </p:pic>
      <p:sp>
        <p:nvSpPr>
          <p:cNvPr id="53253" name="Rectangle 5"/>
          <p:cNvSpPr>
            <a:spLocks/>
          </p:cNvSpPr>
          <p:nvPr/>
        </p:nvSpPr>
        <p:spPr bwMode="auto">
          <a:xfrm>
            <a:off x="1039813" y="9080500"/>
            <a:ext cx="1317625" cy="254000"/>
          </a:xfrm>
          <a:prstGeom prst="rect">
            <a:avLst/>
          </a:prstGeom>
          <a:noFill/>
          <a:ln w="12700">
            <a:noFill/>
            <a:miter lim="800000"/>
            <a:headEnd/>
            <a:tailEnd/>
          </a:ln>
        </p:spPr>
        <p:txBody>
          <a:bodyPr wrap="none" lIns="0" tIns="0" rIns="0" bIns="0" anchor="ctr">
            <a:spAutoFit/>
          </a:bodyPr>
          <a:lstStyle/>
          <a:p>
            <a:pPr algn="ctr"/>
            <a:r>
              <a:rPr lang="en-US" sz="1800">
                <a:solidFill>
                  <a:schemeClr val="tx1"/>
                </a:solidFill>
                <a:latin typeface="Gill Sans Light"/>
                <a:ea typeface="Gill Sans Light"/>
                <a:cs typeface="Gill Sans Light"/>
                <a:sym typeface="Gill Sans Light"/>
              </a:rPr>
              <a:t>Le réseau RER</a:t>
            </a:r>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rrowheads="1"/>
          </p:cNvPicPr>
          <p:nvPr/>
        </p:nvPicPr>
        <p:blipFill>
          <a:blip r:embed="rId2"/>
          <a:srcRect/>
          <a:stretch>
            <a:fillRect/>
          </a:stretch>
        </p:blipFill>
        <p:spPr bwMode="auto">
          <a:xfrm>
            <a:off x="309563" y="0"/>
            <a:ext cx="6697662" cy="9485313"/>
          </a:xfrm>
          <a:prstGeom prst="rect">
            <a:avLst/>
          </a:prstGeom>
          <a:noFill/>
          <a:ln w="12700">
            <a:noFill/>
            <a:miter lim="800000"/>
            <a:headEnd/>
            <a:tailEnd/>
          </a:ln>
        </p:spPr>
      </p:pic>
      <p:sp>
        <p:nvSpPr>
          <p:cNvPr id="38914" name="Rectangle 3"/>
          <p:cNvSpPr>
            <a:spLocks/>
          </p:cNvSpPr>
          <p:nvPr/>
        </p:nvSpPr>
        <p:spPr bwMode="auto">
          <a:xfrm>
            <a:off x="7294563" y="339725"/>
            <a:ext cx="5092700" cy="2438400"/>
          </a:xfrm>
          <a:prstGeom prst="rect">
            <a:avLst/>
          </a:prstGeom>
          <a:noFill/>
          <a:ln w="12700">
            <a:noFill/>
            <a:miter lim="800000"/>
            <a:headEnd/>
            <a:tailEnd/>
          </a:ln>
        </p:spPr>
        <p:txBody>
          <a:bodyPr lIns="0" tIns="0" rIns="0" bIns="0" anchor="ctr"/>
          <a:lstStyle/>
          <a:p>
            <a:pPr algn="ctr"/>
            <a:r>
              <a:rPr lang="en-US" sz="4200" u="sng">
                <a:solidFill>
                  <a:srgbClr val="414141"/>
                </a:solidFill>
                <a:latin typeface="Gill Sans Light"/>
                <a:ea typeface="Gill Sans Light"/>
                <a:cs typeface="Gill Sans Light"/>
                <a:sym typeface="Gill Sans Light"/>
              </a:rPr>
              <a:t>I. A quels problèmes les Franciliens sont-ils confrontés dans leurs déplacements ?</a:t>
            </a:r>
          </a:p>
        </p:txBody>
      </p:sp>
      <p:sp>
        <p:nvSpPr>
          <p:cNvPr id="38915" name="Rectangle 5"/>
          <p:cNvSpPr>
            <a:spLocks/>
          </p:cNvSpPr>
          <p:nvPr/>
        </p:nvSpPr>
        <p:spPr bwMode="auto">
          <a:xfrm>
            <a:off x="7137400" y="4300538"/>
            <a:ext cx="5867400" cy="1562100"/>
          </a:xfrm>
          <a:prstGeom prst="rect">
            <a:avLst/>
          </a:prstGeom>
          <a:noFill/>
          <a:ln w="12700">
            <a:noFill/>
            <a:miter lim="800000"/>
            <a:headEnd/>
            <a:tailEnd/>
          </a:ln>
        </p:spPr>
        <p:txBody>
          <a:bodyPr lIns="0" tIns="0" rIns="0" bIns="0" anchor="ctr"/>
          <a:lstStyle/>
          <a:p>
            <a:pPr algn="ctr"/>
            <a:r>
              <a:rPr lang="en-US" sz="3600" u="sng">
                <a:solidFill>
                  <a:srgbClr val="414141"/>
                </a:solidFill>
                <a:latin typeface="Gill Sans Light"/>
                <a:ea typeface="Gill Sans Light"/>
                <a:cs typeface="Gill Sans Light"/>
                <a:sym typeface="Gill Sans Light"/>
              </a:rPr>
              <a:t>A. Quelles difficultés l’engorgement du réseau routier entraîne-t-il ?</a:t>
            </a:r>
          </a:p>
        </p:txBody>
      </p:sp>
      <p:sp>
        <p:nvSpPr>
          <p:cNvPr id="38917" name="Text Box 5"/>
          <p:cNvSpPr txBox="1">
            <a:spLocks noChangeArrowheads="1"/>
          </p:cNvSpPr>
          <p:nvPr/>
        </p:nvSpPr>
        <p:spPr bwMode="auto">
          <a:xfrm>
            <a:off x="7654925" y="6605588"/>
            <a:ext cx="5040313" cy="1554162"/>
          </a:xfrm>
          <a:prstGeom prst="rect">
            <a:avLst/>
          </a:prstGeom>
          <a:noFill/>
          <a:ln w="9525">
            <a:noFill/>
            <a:miter lim="800000"/>
            <a:headEnd/>
            <a:tailEnd/>
          </a:ln>
        </p:spPr>
        <p:txBody>
          <a:bodyPr>
            <a:spAutoFit/>
          </a:bodyPr>
          <a:lstStyle/>
          <a:p>
            <a:pPr>
              <a:spcBef>
                <a:spcPct val="50000"/>
              </a:spcBef>
              <a:buFontTx/>
              <a:buChar char="•"/>
            </a:pPr>
            <a:r>
              <a:rPr lang="fr-FR" sz="3200"/>
              <a:t> </a:t>
            </a:r>
            <a:r>
              <a:rPr lang="fr-FR" sz="3200" u="sng"/>
              <a:t>coûts</a:t>
            </a:r>
            <a:r>
              <a:rPr lang="fr-FR" sz="3200"/>
              <a:t> : pollution, temps, stress, consommation d’énergie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913"/>
                                        </p:tgtEl>
                                        <p:attrNameLst>
                                          <p:attrName>style.visibility</p:attrName>
                                        </p:attrNameLst>
                                      </p:cBhvr>
                                      <p:to>
                                        <p:strVal val="visible"/>
                                      </p:to>
                                    </p:set>
                                    <p:animEffect transition="in" filter="box(in)">
                                      <p:cBhvr>
                                        <p:cTn id="7" dur="500"/>
                                        <p:tgtEl>
                                          <p:spTgt spid="389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box(in)">
                                      <p:cBhvr>
                                        <p:cTn id="12" dur="500"/>
                                        <p:tgtEl>
                                          <p:spTgt spid="389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917"/>
                                        </p:tgtEl>
                                        <p:attrNameLst>
                                          <p:attrName>style.visibility</p:attrName>
                                        </p:attrNameLst>
                                      </p:cBhvr>
                                      <p:to>
                                        <p:strVal val="visible"/>
                                      </p:to>
                                    </p:set>
                                    <p:anim calcmode="lin" valueType="num">
                                      <p:cBhvr additive="base">
                                        <p:cTn id="17" dur="500" fill="hold"/>
                                        <p:tgtEl>
                                          <p:spTgt spid="38917"/>
                                        </p:tgtEl>
                                        <p:attrNameLst>
                                          <p:attrName>ppt_x</p:attrName>
                                        </p:attrNameLst>
                                      </p:cBhvr>
                                      <p:tavLst>
                                        <p:tav tm="0">
                                          <p:val>
                                            <p:strVal val="#ppt_x"/>
                                          </p:val>
                                        </p:tav>
                                        <p:tav tm="100000">
                                          <p:val>
                                            <p:strVal val="#ppt_x"/>
                                          </p:val>
                                        </p:tav>
                                      </p:tavLst>
                                    </p:anim>
                                    <p:anim calcmode="lin" valueType="num">
                                      <p:cBhvr additive="base">
                                        <p:cTn id="18"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p:cNvPicPr>
            <a:picLocks noChangeAspect="1" noChangeArrowheads="1"/>
          </p:cNvPicPr>
          <p:nvPr/>
        </p:nvPicPr>
        <p:blipFill>
          <a:blip r:embed="rId2"/>
          <a:srcRect/>
          <a:stretch>
            <a:fillRect/>
          </a:stretch>
        </p:blipFill>
        <p:spPr bwMode="auto">
          <a:xfrm>
            <a:off x="525463" y="412750"/>
            <a:ext cx="11880850" cy="7543800"/>
          </a:xfrm>
          <a:prstGeom prst="rect">
            <a:avLst/>
          </a:prstGeom>
          <a:noFill/>
          <a:ln w="9525">
            <a:noFill/>
            <a:miter lim="800000"/>
            <a:headEnd/>
            <a:tailEnd/>
          </a:ln>
        </p:spPr>
      </p:pic>
      <p:sp>
        <p:nvSpPr>
          <p:cNvPr id="53253" name="Rectangle 5"/>
          <p:cNvSpPr>
            <a:spLocks noGrp="1" noChangeArrowheads="1"/>
          </p:cNvSpPr>
          <p:nvPr>
            <p:ph type="title"/>
          </p:nvPr>
        </p:nvSpPr>
        <p:spPr bwMode="auto">
          <a:xfrm>
            <a:off x="309563" y="8261350"/>
            <a:ext cx="11703050" cy="957263"/>
          </a:xfrm>
          <a:noFill/>
          <a:ln>
            <a:miter lim="800000"/>
            <a:headEnd/>
            <a:tailEnd/>
          </a:ln>
        </p:spPr>
        <p:txBody>
          <a:bodyPr vert="horz" wrap="square" lIns="91440" tIns="45720" rIns="91440" bIns="45720" numCol="1" anchor="t" anchorCtr="0" compatLnSpc="1">
            <a:prstTxWarp prst="textNoShape">
              <a:avLst/>
            </a:prstTxWarp>
          </a:bodyPr>
          <a:lstStyle/>
          <a:p>
            <a:r>
              <a:rPr lang="fr-FR" sz="2800" smtClean="0"/>
              <a:t>L’engorgement est lié aux déplacements professionnels, qui sont des déplacements pendulaires (sytadin.fr &gt; baromètres de la circulation)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box(in)">
                                      <p:cBhvr>
                                        <p:cTn id="7"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ZoneTexte 1"/>
          <p:cNvSpPr txBox="1">
            <a:spLocks noChangeArrowheads="1"/>
          </p:cNvSpPr>
          <p:nvPr/>
        </p:nvSpPr>
        <p:spPr bwMode="auto">
          <a:xfrm>
            <a:off x="2216150" y="376238"/>
            <a:ext cx="9786938" cy="1323975"/>
          </a:xfrm>
          <a:prstGeom prst="rect">
            <a:avLst/>
          </a:prstGeom>
          <a:noFill/>
          <a:ln w="9525">
            <a:noFill/>
            <a:miter lim="800000"/>
            <a:headEnd/>
            <a:tailEnd/>
          </a:ln>
        </p:spPr>
        <p:txBody>
          <a:bodyPr>
            <a:spAutoFit/>
          </a:bodyPr>
          <a:lstStyle/>
          <a:p>
            <a:pPr algn="ctr"/>
            <a:r>
              <a:rPr lang="fr-FR" sz="4000" u="sng"/>
              <a:t>B. Les différents moyens de transports ont-ils le même impact environnemental ?</a:t>
            </a:r>
          </a:p>
        </p:txBody>
      </p:sp>
      <p:sp>
        <p:nvSpPr>
          <p:cNvPr id="40962" name="Espace réservé du contenu 4"/>
          <p:cNvSpPr>
            <a:spLocks noGrp="1"/>
          </p:cNvSpPr>
          <p:nvPr>
            <p:ph sz="half" idx="1"/>
          </p:nvPr>
        </p:nvSpPr>
        <p:spPr bwMode="auto">
          <a:xfrm>
            <a:off x="650875" y="2276475"/>
            <a:ext cx="10780713" cy="1743075"/>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Gill Sans"/>
              <a:buNone/>
            </a:pPr>
            <a:r>
              <a:rPr lang="fr-FR" smtClean="0"/>
              <a:t>Sur le site </a:t>
            </a:r>
            <a:r>
              <a:rPr lang="fr-FR" smtClean="0">
                <a:hlinkClick r:id="rId2"/>
              </a:rPr>
              <a:t>www.ratp.fr</a:t>
            </a:r>
            <a:r>
              <a:rPr lang="fr-FR" smtClean="0"/>
              <a:t>  élaborer un itinéraire, par exemple de votre lycée à un centre d’examen.</a:t>
            </a:r>
          </a:p>
          <a:p>
            <a:pPr eaLnBrk="1" hangingPunct="1">
              <a:buFont typeface="Gill Sans"/>
              <a:buNone/>
            </a:pPr>
            <a:r>
              <a:rPr lang="fr-FR" smtClean="0"/>
              <a:t>Sur la page de résultats, cliquer sur « Feuille de route », puis comparer les </a:t>
            </a:r>
            <a:r>
              <a:rPr lang="fr-FR" u="sng" smtClean="0"/>
              <a:t>émissions</a:t>
            </a:r>
            <a:r>
              <a:rPr lang="fr-FR" smtClean="0"/>
              <a:t> de CO² selon le mode de transport utilisé.</a:t>
            </a:r>
          </a:p>
          <a:p>
            <a:pPr eaLnBrk="1" hangingPunct="1">
              <a:buFont typeface="Gill Sans"/>
              <a:buNone/>
            </a:pPr>
            <a:r>
              <a:rPr lang="fr-FR" smtClean="0"/>
              <a:t>On peut affiner la recherche en précisant si l’on veut utiliser un moyen ferré ou le bus. Les résultats sont alors différents.</a:t>
            </a:r>
          </a:p>
          <a:p>
            <a:pPr eaLnBrk="1" hangingPunct="1">
              <a:buFont typeface="Gill Sans"/>
              <a:buNone/>
            </a:pPr>
            <a:endParaRPr lang="fr-FR" smtClean="0"/>
          </a:p>
        </p:txBody>
      </p:sp>
      <p:pic>
        <p:nvPicPr>
          <p:cNvPr id="29699" name="Picture 3"/>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bwMode="auto">
          <a:xfrm>
            <a:off x="3859213" y="6091238"/>
            <a:ext cx="8750300" cy="3143250"/>
          </a:xfrm>
          <a:effectLst>
            <a:outerShdw blurRad="292100" dist="139700" dir="2700000" algn="tl" rotWithShape="0">
              <a:srgbClr val="333333">
                <a:alpha val="65000"/>
              </a:srgbClr>
            </a:outerShdw>
          </a:effectLst>
        </p:spPr>
      </p:pic>
      <p:cxnSp>
        <p:nvCxnSpPr>
          <p:cNvPr id="40964" name="Connecteur droit avec flèche 10"/>
          <p:cNvCxnSpPr>
            <a:cxnSpLocks noChangeShapeType="1"/>
          </p:cNvCxnSpPr>
          <p:nvPr/>
        </p:nvCxnSpPr>
        <p:spPr bwMode="auto">
          <a:xfrm rot="16200000" flipH="1">
            <a:off x="5037931" y="4483894"/>
            <a:ext cx="3571875" cy="3500438"/>
          </a:xfrm>
          <a:prstGeom prst="straightConnector1">
            <a:avLst/>
          </a:prstGeom>
          <a:noFill/>
          <a:ln w="28575" algn="ctr">
            <a:solidFill>
              <a:srgbClr val="FF0000"/>
            </a:solidFill>
            <a:round/>
            <a:headEnd/>
            <a:tailEnd type="arrow" w="med" len="med"/>
          </a:ln>
        </p:spPr>
      </p:cxnSp>
      <p:pic>
        <p:nvPicPr>
          <p:cNvPr id="40965" name="Picture 4"/>
          <p:cNvPicPr>
            <a:picLocks noChangeAspect="1"/>
          </p:cNvPicPr>
          <p:nvPr/>
        </p:nvPicPr>
        <p:blipFill>
          <a:blip r:embed="rId4"/>
          <a:srcRect/>
          <a:stretch>
            <a:fillRect/>
          </a:stretch>
        </p:blipFill>
        <p:spPr bwMode="auto">
          <a:xfrm>
            <a:off x="787400" y="6519863"/>
            <a:ext cx="1727200" cy="1785937"/>
          </a:xfrm>
          <a:prstGeom prst="rect">
            <a:avLst/>
          </a:prstGeom>
          <a:noFill/>
          <a:ln w="25400">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p:cNvPicPr>
          <p:nvPr/>
        </p:nvPicPr>
        <p:blipFill>
          <a:blip r:embed="rId2"/>
          <a:srcRect/>
          <a:stretch>
            <a:fillRect/>
          </a:stretch>
        </p:blipFill>
        <p:spPr bwMode="auto">
          <a:xfrm>
            <a:off x="1501775" y="1804988"/>
            <a:ext cx="9623425" cy="5891212"/>
          </a:xfrm>
          <a:prstGeom prst="rect">
            <a:avLst/>
          </a:prstGeom>
          <a:ln>
            <a:noFill/>
          </a:ln>
          <a:effectLst>
            <a:outerShdw blurRad="292100" dist="139700" dir="2700000" algn="tl" rotWithShape="0">
              <a:srgbClr val="333333">
                <a:alpha val="65000"/>
              </a:srgbClr>
            </a:outerShdw>
          </a:effectLst>
        </p:spPr>
      </p:pic>
      <p:sp>
        <p:nvSpPr>
          <p:cNvPr id="41986" name="ZoneTexte 6"/>
          <p:cNvSpPr txBox="1">
            <a:spLocks noChangeArrowheads="1"/>
          </p:cNvSpPr>
          <p:nvPr/>
        </p:nvSpPr>
        <p:spPr bwMode="auto">
          <a:xfrm>
            <a:off x="1001713" y="876300"/>
            <a:ext cx="10858500" cy="584200"/>
          </a:xfrm>
          <a:prstGeom prst="rect">
            <a:avLst/>
          </a:prstGeom>
          <a:noFill/>
          <a:ln w="9525">
            <a:noFill/>
            <a:miter lim="800000"/>
            <a:headEnd/>
            <a:tailEnd/>
          </a:ln>
        </p:spPr>
        <p:txBody>
          <a:bodyPr>
            <a:spAutoFit/>
          </a:bodyPr>
          <a:lstStyle/>
          <a:p>
            <a:r>
              <a:rPr lang="fr-FR" sz="3200"/>
              <a:t>Quels sont les deux impacts révélés par ces graphiques ?</a:t>
            </a:r>
          </a:p>
        </p:txBody>
      </p:sp>
      <p:sp>
        <p:nvSpPr>
          <p:cNvPr id="41987" name="ZoneTexte 7"/>
          <p:cNvSpPr txBox="1">
            <a:spLocks noChangeArrowheads="1"/>
          </p:cNvSpPr>
          <p:nvPr/>
        </p:nvSpPr>
        <p:spPr bwMode="auto">
          <a:xfrm>
            <a:off x="4573588" y="8305800"/>
            <a:ext cx="5357812" cy="461963"/>
          </a:xfrm>
          <a:prstGeom prst="rect">
            <a:avLst/>
          </a:prstGeom>
          <a:noFill/>
          <a:ln w="9525">
            <a:noFill/>
            <a:miter lim="800000"/>
            <a:headEnd/>
            <a:tailEnd/>
          </a:ln>
        </p:spPr>
        <p:txBody>
          <a:bodyPr>
            <a:spAutoFit/>
          </a:bodyPr>
          <a:lstStyle/>
          <a:p>
            <a:r>
              <a:rPr lang="fr-FR"/>
              <a:t>Source : site ratp.fr</a:t>
            </a:r>
          </a:p>
          <a:p>
            <a:r>
              <a:rPr lang="fr-FR"/>
              <a:t>http://www.ratp.fr/fr/ratp/c_5084/changements-climatiques/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1"/>
          <p:cNvGrpSpPr>
            <a:grpSpLocks/>
          </p:cNvGrpSpPr>
          <p:nvPr/>
        </p:nvGrpSpPr>
        <p:grpSpPr bwMode="auto">
          <a:xfrm>
            <a:off x="2486025" y="2324100"/>
            <a:ext cx="7696200" cy="6542088"/>
            <a:chOff x="0" y="0"/>
            <a:chExt cx="4848" cy="4121"/>
          </a:xfrm>
        </p:grpSpPr>
        <p:pic>
          <p:nvPicPr>
            <p:cNvPr id="43011" name="Picture 2"/>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 y="0"/>
              <a:ext cx="4638" cy="3550"/>
            </a:xfrm>
            <a:prstGeom prst="rect">
              <a:avLst/>
            </a:prstGeom>
            <a:noFill/>
            <a:ln w="12700">
              <a:noFill/>
              <a:miter lim="800000"/>
              <a:headEnd/>
              <a:tailEnd/>
            </a:ln>
          </p:spPr>
        </p:pic>
        <p:sp>
          <p:nvSpPr>
            <p:cNvPr id="43012" name="Rectangle 3"/>
            <p:cNvSpPr>
              <a:spLocks/>
            </p:cNvSpPr>
            <p:nvPr/>
          </p:nvSpPr>
          <p:spPr bwMode="auto">
            <a:xfrm>
              <a:off x="188" y="3715"/>
              <a:ext cx="4256" cy="160"/>
            </a:xfrm>
            <a:prstGeom prst="rect">
              <a:avLst/>
            </a:prstGeom>
            <a:noFill/>
            <a:ln w="12700">
              <a:noFill/>
              <a:miter lim="800000"/>
              <a:headEnd/>
              <a:tailEnd/>
            </a:ln>
          </p:spPr>
          <p:txBody>
            <a:bodyPr lIns="0" tIns="0" rIns="0" bIns="0" anchor="ctr"/>
            <a:lstStyle/>
            <a:p>
              <a:pPr algn="ctr"/>
              <a:r>
                <a:rPr lang="en-US" sz="1800">
                  <a:solidFill>
                    <a:schemeClr val="tx1"/>
                  </a:solidFill>
                  <a:latin typeface="Gill Sans Light"/>
                  <a:ea typeface="Gill Sans Light"/>
                  <a:cs typeface="Gill Sans Light"/>
                  <a:sym typeface="Gill Sans Light"/>
                </a:rPr>
                <a:t>Prix du m2 à l’achat (rouge plus élevé, vert moins élevé) </a:t>
              </a:r>
            </a:p>
          </p:txBody>
        </p:sp>
        <p:sp>
          <p:nvSpPr>
            <p:cNvPr id="43013" name="Rectangle 4"/>
            <p:cNvSpPr>
              <a:spLocks/>
            </p:cNvSpPr>
            <p:nvPr/>
          </p:nvSpPr>
          <p:spPr bwMode="auto">
            <a:xfrm>
              <a:off x="0" y="4033"/>
              <a:ext cx="4848" cy="88"/>
            </a:xfrm>
            <a:prstGeom prst="rect">
              <a:avLst/>
            </a:prstGeom>
            <a:noFill/>
            <a:ln w="12700">
              <a:noFill/>
              <a:miter lim="800000"/>
              <a:headEnd/>
              <a:tailEnd/>
            </a:ln>
          </p:spPr>
          <p:txBody>
            <a:bodyPr lIns="0" tIns="0" rIns="0" bIns="0" anchor="ctr"/>
            <a:lstStyle/>
            <a:p>
              <a:pPr algn="ctr"/>
              <a:r>
                <a:rPr lang="en-US" sz="1000" u="sng">
                  <a:solidFill>
                    <a:srgbClr val="009999"/>
                  </a:solidFill>
                  <a:latin typeface="Gill Sans Light"/>
                  <a:ea typeface="Gill Sans Light"/>
                  <a:cs typeface="Gill Sans Light"/>
                  <a:sym typeface="Gill Sans Light"/>
                  <a:hlinkClick r:id="rId3"/>
                </a:rPr>
                <a:t>http://pics0.meilleursagents.com/resources/press/meilleursagents_carte_prix_immobilier_france.png</a:t>
              </a:r>
              <a:endParaRPr lang="en-US" sz="1000" u="sng">
                <a:solidFill>
                  <a:srgbClr val="009999"/>
                </a:solidFill>
                <a:latin typeface="Gill Sans Light"/>
                <a:ea typeface="Gill Sans Light"/>
                <a:cs typeface="Gill Sans Light"/>
                <a:sym typeface="Gill Sans Light"/>
              </a:endParaRPr>
            </a:p>
          </p:txBody>
        </p:sp>
      </p:grpSp>
      <p:sp>
        <p:nvSpPr>
          <p:cNvPr id="43010" name="Rectangle 5"/>
          <p:cNvSpPr>
            <a:spLocks/>
          </p:cNvSpPr>
          <p:nvPr/>
        </p:nvSpPr>
        <p:spPr bwMode="auto">
          <a:xfrm>
            <a:off x="-1588" y="447675"/>
            <a:ext cx="12114213" cy="1428750"/>
          </a:xfrm>
          <a:prstGeom prst="rect">
            <a:avLst/>
          </a:prstGeom>
          <a:noFill/>
          <a:ln w="12700">
            <a:noFill/>
            <a:miter lim="800000"/>
            <a:headEnd/>
            <a:tailEnd/>
          </a:ln>
        </p:spPr>
        <p:txBody>
          <a:bodyPr lIns="0" tIns="0" rIns="0" bIns="0" anchor="ctr"/>
          <a:lstStyle/>
          <a:p>
            <a:pPr algn="ctr"/>
            <a:r>
              <a:rPr lang="en-US" sz="4200" u="sng">
                <a:solidFill>
                  <a:schemeClr val="tx1"/>
                </a:solidFill>
                <a:latin typeface="Gill Sans Light"/>
                <a:ea typeface="Gill Sans Light"/>
                <a:cs typeface="Gill Sans Light"/>
                <a:sym typeface="Gill Sans Light"/>
              </a:rPr>
              <a:t>C. Les Franciliens sont-ils égaux face aux transports ?</a:t>
            </a:r>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1"/>
          <p:cNvGrpSpPr>
            <a:grpSpLocks/>
          </p:cNvGrpSpPr>
          <p:nvPr/>
        </p:nvGrpSpPr>
        <p:grpSpPr bwMode="auto">
          <a:xfrm>
            <a:off x="215900" y="431800"/>
            <a:ext cx="12392025" cy="736600"/>
            <a:chOff x="0" y="0"/>
            <a:chExt cx="7536" cy="464"/>
          </a:xfrm>
        </p:grpSpPr>
        <p:sp>
          <p:nvSpPr>
            <p:cNvPr id="44036" name="Rectangle 2"/>
            <p:cNvSpPr>
              <a:spLocks/>
            </p:cNvSpPr>
            <p:nvPr/>
          </p:nvSpPr>
          <p:spPr bwMode="auto">
            <a:xfrm>
              <a:off x="0" y="0"/>
              <a:ext cx="7536" cy="464"/>
            </a:xfrm>
            <a:prstGeom prst="rect">
              <a:avLst/>
            </a:prstGeom>
            <a:noFill/>
            <a:ln w="12700">
              <a:solidFill>
                <a:srgbClr val="000000"/>
              </a:solidFill>
              <a:miter lim="800000"/>
              <a:headEnd/>
              <a:tailEnd/>
            </a:ln>
          </p:spPr>
          <p:txBody>
            <a:bodyPr lIns="0" tIns="0" rIns="0" bIns="0"/>
            <a:lstStyle/>
            <a:p>
              <a:endParaRPr lang="fr-FR"/>
            </a:p>
          </p:txBody>
        </p:sp>
        <p:sp>
          <p:nvSpPr>
            <p:cNvPr id="44037" name="Rectangle 3"/>
            <p:cNvSpPr>
              <a:spLocks/>
            </p:cNvSpPr>
            <p:nvPr/>
          </p:nvSpPr>
          <p:spPr bwMode="auto">
            <a:xfrm>
              <a:off x="0" y="40"/>
              <a:ext cx="7536" cy="384"/>
            </a:xfrm>
            <a:prstGeom prst="rect">
              <a:avLst/>
            </a:prstGeom>
            <a:noFill/>
            <a:ln w="12700">
              <a:noFill/>
              <a:miter lim="800000"/>
              <a:headEnd/>
              <a:tailEnd/>
            </a:ln>
          </p:spPr>
          <p:txBody>
            <a:bodyPr lIns="0" tIns="0" rIns="0" bIns="0" anchor="ctr"/>
            <a:lstStyle/>
            <a:p>
              <a:pPr algn="ctr"/>
              <a:r>
                <a:rPr lang="en-US" sz="3600" u="sng">
                  <a:solidFill>
                    <a:schemeClr val="tx1"/>
                  </a:solidFill>
                  <a:latin typeface="Gill Sans Light"/>
                  <a:ea typeface="Gill Sans Light"/>
                  <a:cs typeface="Gill Sans Light"/>
                  <a:sym typeface="Gill Sans Light"/>
                </a:rPr>
                <a:t>II. Etude de cas : Le pôle d’échanges de Val-de-Fontenay</a:t>
              </a:r>
            </a:p>
          </p:txBody>
        </p:sp>
      </p:grpSp>
      <p:pic>
        <p:nvPicPr>
          <p:cNvPr id="19460" name="Picture 4"/>
          <p:cNvPicPr>
            <a:picLocks noChangeArrowheads="1"/>
          </p:cNvPicPr>
          <p:nvPr/>
        </p:nvPicPr>
        <p:blipFill>
          <a:blip r:embed="rId2"/>
          <a:srcRect/>
          <a:stretch>
            <a:fillRect/>
          </a:stretch>
        </p:blipFill>
        <p:spPr bwMode="auto">
          <a:xfrm>
            <a:off x="6400800" y="1811338"/>
            <a:ext cx="5016500" cy="7493000"/>
          </a:xfrm>
          <a:prstGeom prst="rect">
            <a:avLst/>
          </a:prstGeom>
          <a:ln>
            <a:noFill/>
          </a:ln>
          <a:effectLst>
            <a:outerShdw blurRad="292100" dist="139700" dir="2700000" algn="tl" rotWithShape="0">
              <a:srgbClr val="333333">
                <a:alpha val="65000"/>
              </a:srgbClr>
            </a:outerShdw>
          </a:effectLst>
        </p:spPr>
      </p:pic>
      <p:sp>
        <p:nvSpPr>
          <p:cNvPr id="44035" name="Rectangle 5"/>
          <p:cNvSpPr>
            <a:spLocks/>
          </p:cNvSpPr>
          <p:nvPr/>
        </p:nvSpPr>
        <p:spPr bwMode="auto">
          <a:xfrm>
            <a:off x="573088" y="2717800"/>
            <a:ext cx="5029200" cy="1041400"/>
          </a:xfrm>
          <a:prstGeom prst="rect">
            <a:avLst/>
          </a:prstGeom>
          <a:noFill/>
          <a:ln w="12700">
            <a:noFill/>
            <a:miter lim="800000"/>
            <a:headEnd/>
            <a:tailEnd/>
          </a:ln>
        </p:spPr>
        <p:txBody>
          <a:bodyPr lIns="0" tIns="0" rIns="0" bIns="0" anchor="ctr"/>
          <a:lstStyle/>
          <a:p>
            <a:pPr algn="ctr"/>
            <a:r>
              <a:rPr lang="en-US" sz="3600" u="sng">
                <a:solidFill>
                  <a:schemeClr val="tx1"/>
                </a:solidFill>
                <a:latin typeface="Gill Sans Light"/>
                <a:ea typeface="Gill Sans Light"/>
                <a:cs typeface="Gill Sans Light"/>
                <a:sym typeface="Gill Sans Light"/>
              </a:rPr>
              <a:t>A. Qu’est-ce qu’un pôle d’échanges ? </a:t>
            </a:r>
          </a:p>
        </p:txBody>
      </p:sp>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p:cNvSpPr>
          <p:nvPr/>
        </p:nvSpPr>
        <p:spPr bwMode="auto">
          <a:xfrm>
            <a:off x="796925" y="374650"/>
            <a:ext cx="11991975" cy="520700"/>
          </a:xfrm>
          <a:prstGeom prst="rect">
            <a:avLst/>
          </a:prstGeom>
          <a:noFill/>
          <a:ln w="12700">
            <a:noFill/>
            <a:miter lim="800000"/>
            <a:headEnd/>
            <a:tailEnd/>
          </a:ln>
        </p:spPr>
        <p:txBody>
          <a:bodyPr lIns="0" tIns="0" rIns="0" bIns="0" anchor="ctr"/>
          <a:lstStyle/>
          <a:p>
            <a:pPr algn="ctr"/>
            <a:r>
              <a:rPr lang="en-US" sz="3600" u="sng">
                <a:solidFill>
                  <a:schemeClr val="tx1"/>
                </a:solidFill>
                <a:latin typeface="Gill Sans Light"/>
                <a:ea typeface="Gill Sans Light"/>
                <a:cs typeface="Gill Sans Light"/>
                <a:sym typeface="Gill Sans Light"/>
              </a:rPr>
              <a:t>B.  A quels réseaux peut-on accéder à partir de VdF ? (1)</a:t>
            </a:r>
          </a:p>
        </p:txBody>
      </p:sp>
      <p:pic>
        <p:nvPicPr>
          <p:cNvPr id="45058" name="Picture 2"/>
          <p:cNvPicPr>
            <a:picLocks noChangeArrowheads="1"/>
          </p:cNvPicPr>
          <p:nvPr/>
        </p:nvPicPr>
        <p:blipFill>
          <a:blip r:embed="rId2"/>
          <a:srcRect/>
          <a:stretch>
            <a:fillRect/>
          </a:stretch>
        </p:blipFill>
        <p:spPr bwMode="auto">
          <a:xfrm>
            <a:off x="874713" y="863600"/>
            <a:ext cx="11239500" cy="8953500"/>
          </a:xfrm>
          <a:prstGeom prst="rect">
            <a:avLst/>
          </a:prstGeom>
          <a:noFill/>
          <a:ln w="12700">
            <a:noFill/>
            <a:miter lim="800000"/>
            <a:headEnd/>
            <a:tailEnd/>
          </a:ln>
        </p:spPr>
      </p:pic>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p:cNvSpPr>
          <p:nvPr/>
        </p:nvSpPr>
        <p:spPr bwMode="auto">
          <a:xfrm>
            <a:off x="796925" y="374650"/>
            <a:ext cx="11634788" cy="520700"/>
          </a:xfrm>
          <a:prstGeom prst="rect">
            <a:avLst/>
          </a:prstGeom>
          <a:noFill/>
          <a:ln w="12700">
            <a:noFill/>
            <a:miter lim="800000"/>
            <a:headEnd/>
            <a:tailEnd/>
          </a:ln>
        </p:spPr>
        <p:txBody>
          <a:bodyPr lIns="0" tIns="0" rIns="0" bIns="0" anchor="ctr"/>
          <a:lstStyle/>
          <a:p>
            <a:pPr algn="ctr"/>
            <a:r>
              <a:rPr lang="en-US" sz="3600" u="sng">
                <a:solidFill>
                  <a:schemeClr val="tx1"/>
                </a:solidFill>
                <a:latin typeface="Gill Sans Light"/>
                <a:ea typeface="Gill Sans Light"/>
                <a:cs typeface="Gill Sans Light"/>
                <a:sym typeface="Gill Sans Light"/>
              </a:rPr>
              <a:t>B.  A quels réseaux peut-on accéder à partir de VdF ? (2)</a:t>
            </a:r>
          </a:p>
        </p:txBody>
      </p:sp>
      <p:pic>
        <p:nvPicPr>
          <p:cNvPr id="46082" name="Picture 2"/>
          <p:cNvPicPr>
            <a:picLocks noChangeArrowheads="1"/>
          </p:cNvPicPr>
          <p:nvPr/>
        </p:nvPicPr>
        <p:blipFill>
          <a:blip r:embed="rId2"/>
          <a:srcRect/>
          <a:stretch>
            <a:fillRect/>
          </a:stretch>
        </p:blipFill>
        <p:spPr bwMode="auto">
          <a:xfrm>
            <a:off x="944563" y="900113"/>
            <a:ext cx="11125200" cy="8864600"/>
          </a:xfrm>
          <a:prstGeom prst="rect">
            <a:avLst/>
          </a:prstGeom>
          <a:noFill/>
          <a:ln w="12700">
            <a:noFill/>
            <a:miter lim="800000"/>
            <a:headEnd/>
            <a:tailEnd/>
          </a:ln>
        </p:spPr>
      </p:pic>
    </p:spTree>
  </p:cSld>
  <p:clrMapOvr>
    <a:masterClrMapping/>
  </p:clrMapOvr>
  <p:transition xmlns:p14="http://schemas.microsoft.com/office/powerpoint/2010/mai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re et sous-titre">
  <a:themeElements>
    <a:clrScheme name="Titre et sous-ti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re et sous-titr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re et sous-ti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ierge">
  <a:themeElements>
    <a:clrScheme name="Vie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ierg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Vie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ierge">
  <a:themeElements>
    <a:clrScheme name="">
      <a:dk1>
        <a:srgbClr val="414141"/>
      </a:dk1>
      <a:lt1>
        <a:srgbClr val="FFFFFF"/>
      </a:lt1>
      <a:dk2>
        <a:srgbClr val="000000"/>
      </a:dk2>
      <a:lt2>
        <a:srgbClr val="808080"/>
      </a:lt2>
      <a:accent1>
        <a:srgbClr val="00FF00"/>
      </a:accent1>
      <a:accent2>
        <a:srgbClr val="333399"/>
      </a:accent2>
      <a:accent3>
        <a:srgbClr val="FFFFFF"/>
      </a:accent3>
      <a:accent4>
        <a:srgbClr val="363636"/>
      </a:accent4>
      <a:accent5>
        <a:srgbClr val="AAFFAA"/>
      </a:accent5>
      <a:accent6>
        <a:srgbClr val="2D2D8A"/>
      </a:accent6>
      <a:hlink>
        <a:srgbClr val="009999"/>
      </a:hlink>
      <a:folHlink>
        <a:srgbClr val="99CC00"/>
      </a:folHlink>
    </a:clrScheme>
    <a:fontScheme name="Vierg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Vie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138</TotalTime>
  <Pages>0</Pages>
  <Words>1259</Words>
  <Characters>0</Characters>
  <Application>Microsoft Macintosh PowerPoint</Application>
  <PresentationFormat>Personnalisé</PresentationFormat>
  <Lines>0</Lines>
  <Paragraphs>80</Paragraphs>
  <Slides>16</Slides>
  <Notes>0</Notes>
  <HiddenSlides>0</HiddenSlides>
  <MMClips>0</MMClips>
  <ScaleCrop>false</ScaleCrop>
  <HeadingPairs>
    <vt:vector size="4" baseType="variant">
      <vt:variant>
        <vt:lpstr>Thème</vt:lpstr>
      </vt:variant>
      <vt:variant>
        <vt:i4>3</vt:i4>
      </vt:variant>
      <vt:variant>
        <vt:lpstr>Titres des diapositives</vt:lpstr>
      </vt:variant>
      <vt:variant>
        <vt:i4>16</vt:i4>
      </vt:variant>
    </vt:vector>
  </HeadingPairs>
  <TitlesOfParts>
    <vt:vector size="19" baseType="lpstr">
      <vt:lpstr>Titre et sous-titre</vt:lpstr>
      <vt:lpstr>Vierge</vt:lpstr>
      <vt:lpstr>Vierge</vt:lpstr>
      <vt:lpstr>Transports, mobilités et développement durable</vt:lpstr>
      <vt:lpstr>Présentation PowerPoint</vt:lpstr>
      <vt:lpstr>L’engorgement est lié aux déplacements professionnels, qui sont des déplacements pendulaires (sytadin.fr &gt; baromètres de la circulation)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Transports, mobilités et développement durable</dc:title>
  <dc:creator>Sandem</dc:creator>
  <cp:lastModifiedBy>Sandem Tiffreau</cp:lastModifiedBy>
  <cp:revision>9</cp:revision>
  <cp:lastPrinted>2011-10-09T15:10:32Z</cp:lastPrinted>
  <dcterms:modified xsi:type="dcterms:W3CDTF">2012-04-11T17:05:28Z</dcterms:modified>
</cp:coreProperties>
</file>