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06" r:id="rId3"/>
    <p:sldId id="305" r:id="rId4"/>
    <p:sldId id="295" r:id="rId5"/>
    <p:sldId id="270" r:id="rId6"/>
    <p:sldId id="296" r:id="rId7"/>
    <p:sldId id="266" r:id="rId8"/>
    <p:sldId id="281" r:id="rId9"/>
    <p:sldId id="257" r:id="rId10"/>
    <p:sldId id="283" r:id="rId11"/>
    <p:sldId id="271" r:id="rId12"/>
    <p:sldId id="304" r:id="rId13"/>
    <p:sldId id="325" r:id="rId14"/>
    <p:sldId id="272" r:id="rId15"/>
    <p:sldId id="264" r:id="rId16"/>
    <p:sldId id="318" r:id="rId17"/>
    <p:sldId id="317" r:id="rId18"/>
    <p:sldId id="320" r:id="rId19"/>
    <p:sldId id="323" r:id="rId20"/>
    <p:sldId id="321" r:id="rId21"/>
    <p:sldId id="319" r:id="rId22"/>
    <p:sldId id="275" r:id="rId23"/>
    <p:sldId id="262" r:id="rId24"/>
    <p:sldId id="276" r:id="rId25"/>
    <p:sldId id="297" r:id="rId26"/>
    <p:sldId id="290" r:id="rId27"/>
    <p:sldId id="327" r:id="rId28"/>
    <p:sldId id="311" r:id="rId29"/>
    <p:sldId id="312" r:id="rId30"/>
    <p:sldId id="313" r:id="rId31"/>
    <p:sldId id="294" r:id="rId32"/>
    <p:sldId id="308" r:id="rId33"/>
    <p:sldId id="315" r:id="rId34"/>
    <p:sldId id="316" r:id="rId35"/>
    <p:sldId id="291" r:id="rId36"/>
    <p:sldId id="314" r:id="rId37"/>
    <p:sldId id="307" r:id="rId38"/>
    <p:sldId id="259" r:id="rId39"/>
    <p:sldId id="300" r:id="rId40"/>
    <p:sldId id="284" r:id="rId41"/>
    <p:sldId id="285" r:id="rId42"/>
    <p:sldId id="292" r:id="rId43"/>
    <p:sldId id="293" r:id="rId44"/>
    <p:sldId id="267" r:id="rId45"/>
    <p:sldId id="299" r:id="rId46"/>
    <p:sldId id="302" r:id="rId47"/>
    <p:sldId id="326" r:id="rId48"/>
    <p:sldId id="324" r:id="rId49"/>
    <p:sldId id="301" r:id="rId50"/>
    <p:sldId id="263" r:id="rId51"/>
    <p:sldId id="260" r:id="rId52"/>
    <p:sldId id="288" r:id="rId53"/>
    <p:sldId id="289" r:id="rId54"/>
    <p:sldId id="265"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94660"/>
  </p:normalViewPr>
  <p:slideViewPr>
    <p:cSldViewPr>
      <p:cViewPr varScale="1">
        <p:scale>
          <a:sx n="40" d="100"/>
          <a:sy n="40" d="100"/>
        </p:scale>
        <p:origin x="1212" y="54"/>
      </p:cViewPr>
      <p:guideLst>
        <p:guide orient="horz" pos="2160"/>
        <p:guide pos="2880"/>
      </p:guideLst>
    </p:cSldViewPr>
  </p:slideViewPr>
  <p:notesTextViewPr>
    <p:cViewPr>
      <p:scale>
        <a:sx n="1" d="1"/>
        <a:sy n="1" d="1"/>
      </p:scale>
      <p:origin x="0" y="0"/>
    </p:cViewPr>
  </p:notesTextViewPr>
  <p:sorterViewPr>
    <p:cViewPr>
      <p:scale>
        <a:sx n="100" d="100"/>
        <a:sy n="100" d="100"/>
      </p:scale>
      <p:origin x="0" y="-66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EFDA9-D54E-4E3F-B315-EC93D60DFDFD}" type="datetimeFigureOut">
              <a:rPr lang="fr-FR" smtClean="0"/>
              <a:t>14/11/2023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31A79-3AE9-4A3B-BC9C-8B7CA2D21ED3}" type="slidenum">
              <a:rPr lang="fr-FR" smtClean="0"/>
              <a:t>‹N°›</a:t>
            </a:fld>
            <a:endParaRPr lang="fr-FR"/>
          </a:p>
        </p:txBody>
      </p:sp>
    </p:spTree>
    <p:extLst>
      <p:ext uri="{BB962C8B-B14F-4D97-AF65-F5344CB8AC3E}">
        <p14:creationId xmlns:p14="http://schemas.microsoft.com/office/powerpoint/2010/main" val="2350454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B3ADD09-C0B3-4585-9936-3FD51C35AD42}" type="datetimeFigureOut">
              <a:rPr lang="fr-FR" smtClean="0"/>
              <a:t>14/11/2023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B5901-A92E-4F69-9D98-8F24DDCF93C6}" type="slidenum">
              <a:rPr lang="fr-FR" smtClean="0"/>
              <a:t>‹N°›</a:t>
            </a:fld>
            <a:endParaRPr lang="fr-FR"/>
          </a:p>
        </p:txBody>
      </p:sp>
    </p:spTree>
    <p:extLst>
      <p:ext uri="{BB962C8B-B14F-4D97-AF65-F5344CB8AC3E}">
        <p14:creationId xmlns:p14="http://schemas.microsoft.com/office/powerpoint/2010/main" val="184108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B3ADD09-C0B3-4585-9936-3FD51C35AD42}" type="datetimeFigureOut">
              <a:rPr lang="fr-FR" smtClean="0"/>
              <a:t>14/11/2023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B5901-A92E-4F69-9D98-8F24DDCF93C6}" type="slidenum">
              <a:rPr lang="fr-FR" smtClean="0"/>
              <a:t>‹N°›</a:t>
            </a:fld>
            <a:endParaRPr lang="fr-FR"/>
          </a:p>
        </p:txBody>
      </p:sp>
    </p:spTree>
    <p:extLst>
      <p:ext uri="{BB962C8B-B14F-4D97-AF65-F5344CB8AC3E}">
        <p14:creationId xmlns:p14="http://schemas.microsoft.com/office/powerpoint/2010/main" val="121714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B3ADD09-C0B3-4585-9936-3FD51C35AD42}" type="datetimeFigureOut">
              <a:rPr lang="fr-FR" smtClean="0"/>
              <a:t>14/11/2023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B5901-A92E-4F69-9D98-8F24DDCF93C6}" type="slidenum">
              <a:rPr lang="fr-FR" smtClean="0"/>
              <a:t>‹N°›</a:t>
            </a:fld>
            <a:endParaRPr lang="fr-FR"/>
          </a:p>
        </p:txBody>
      </p:sp>
    </p:spTree>
    <p:extLst>
      <p:ext uri="{BB962C8B-B14F-4D97-AF65-F5344CB8AC3E}">
        <p14:creationId xmlns:p14="http://schemas.microsoft.com/office/powerpoint/2010/main" val="59678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B3ADD09-C0B3-4585-9936-3FD51C35AD42}" type="datetimeFigureOut">
              <a:rPr lang="fr-FR" smtClean="0"/>
              <a:t>14/11/2023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B5901-A92E-4F69-9D98-8F24DDCF93C6}" type="slidenum">
              <a:rPr lang="fr-FR" smtClean="0"/>
              <a:t>‹N°›</a:t>
            </a:fld>
            <a:endParaRPr lang="fr-FR"/>
          </a:p>
        </p:txBody>
      </p:sp>
    </p:spTree>
    <p:extLst>
      <p:ext uri="{BB962C8B-B14F-4D97-AF65-F5344CB8AC3E}">
        <p14:creationId xmlns:p14="http://schemas.microsoft.com/office/powerpoint/2010/main" val="19893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B3ADD09-C0B3-4585-9936-3FD51C35AD42}" type="datetimeFigureOut">
              <a:rPr lang="fr-FR" smtClean="0"/>
              <a:t>14/11/2023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B5901-A92E-4F69-9D98-8F24DDCF93C6}" type="slidenum">
              <a:rPr lang="fr-FR" smtClean="0"/>
              <a:t>‹N°›</a:t>
            </a:fld>
            <a:endParaRPr lang="fr-FR"/>
          </a:p>
        </p:txBody>
      </p:sp>
    </p:spTree>
    <p:extLst>
      <p:ext uri="{BB962C8B-B14F-4D97-AF65-F5344CB8AC3E}">
        <p14:creationId xmlns:p14="http://schemas.microsoft.com/office/powerpoint/2010/main" val="45112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B3ADD09-C0B3-4585-9936-3FD51C35AD42}" type="datetimeFigureOut">
              <a:rPr lang="fr-FR" smtClean="0"/>
              <a:t>14/11/2023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0B5901-A92E-4F69-9D98-8F24DDCF93C6}" type="slidenum">
              <a:rPr lang="fr-FR" smtClean="0"/>
              <a:t>‹N°›</a:t>
            </a:fld>
            <a:endParaRPr lang="fr-FR"/>
          </a:p>
        </p:txBody>
      </p:sp>
    </p:spTree>
    <p:extLst>
      <p:ext uri="{BB962C8B-B14F-4D97-AF65-F5344CB8AC3E}">
        <p14:creationId xmlns:p14="http://schemas.microsoft.com/office/powerpoint/2010/main" val="320133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B3ADD09-C0B3-4585-9936-3FD51C35AD42}" type="datetimeFigureOut">
              <a:rPr lang="fr-FR" smtClean="0"/>
              <a:t>14/11/2023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90B5901-A92E-4F69-9D98-8F24DDCF93C6}" type="slidenum">
              <a:rPr lang="fr-FR" smtClean="0"/>
              <a:t>‹N°›</a:t>
            </a:fld>
            <a:endParaRPr lang="fr-FR"/>
          </a:p>
        </p:txBody>
      </p:sp>
    </p:spTree>
    <p:extLst>
      <p:ext uri="{BB962C8B-B14F-4D97-AF65-F5344CB8AC3E}">
        <p14:creationId xmlns:p14="http://schemas.microsoft.com/office/powerpoint/2010/main" val="49934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B3ADD09-C0B3-4585-9936-3FD51C35AD42}" type="datetimeFigureOut">
              <a:rPr lang="fr-FR" smtClean="0"/>
              <a:t>14/11/2023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90B5901-A92E-4F69-9D98-8F24DDCF93C6}" type="slidenum">
              <a:rPr lang="fr-FR" smtClean="0"/>
              <a:t>‹N°›</a:t>
            </a:fld>
            <a:endParaRPr lang="fr-FR"/>
          </a:p>
        </p:txBody>
      </p:sp>
    </p:spTree>
    <p:extLst>
      <p:ext uri="{BB962C8B-B14F-4D97-AF65-F5344CB8AC3E}">
        <p14:creationId xmlns:p14="http://schemas.microsoft.com/office/powerpoint/2010/main" val="103191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3ADD09-C0B3-4585-9936-3FD51C35AD42}" type="datetimeFigureOut">
              <a:rPr lang="fr-FR" smtClean="0"/>
              <a:t>14/11/2023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90B5901-A92E-4F69-9D98-8F24DDCF93C6}" type="slidenum">
              <a:rPr lang="fr-FR" smtClean="0"/>
              <a:t>‹N°›</a:t>
            </a:fld>
            <a:endParaRPr lang="fr-FR"/>
          </a:p>
        </p:txBody>
      </p:sp>
    </p:spTree>
    <p:extLst>
      <p:ext uri="{BB962C8B-B14F-4D97-AF65-F5344CB8AC3E}">
        <p14:creationId xmlns:p14="http://schemas.microsoft.com/office/powerpoint/2010/main" val="181946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B3ADD09-C0B3-4585-9936-3FD51C35AD42}" type="datetimeFigureOut">
              <a:rPr lang="fr-FR" smtClean="0"/>
              <a:t>14/11/2023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0B5901-A92E-4F69-9D98-8F24DDCF93C6}" type="slidenum">
              <a:rPr lang="fr-FR" smtClean="0"/>
              <a:t>‹N°›</a:t>
            </a:fld>
            <a:endParaRPr lang="fr-FR"/>
          </a:p>
        </p:txBody>
      </p:sp>
    </p:spTree>
    <p:extLst>
      <p:ext uri="{BB962C8B-B14F-4D97-AF65-F5344CB8AC3E}">
        <p14:creationId xmlns:p14="http://schemas.microsoft.com/office/powerpoint/2010/main" val="403814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B3ADD09-C0B3-4585-9936-3FD51C35AD42}" type="datetimeFigureOut">
              <a:rPr lang="fr-FR" smtClean="0"/>
              <a:t>14/11/2023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0B5901-A92E-4F69-9D98-8F24DDCF93C6}" type="slidenum">
              <a:rPr lang="fr-FR" smtClean="0"/>
              <a:t>‹N°›</a:t>
            </a:fld>
            <a:endParaRPr lang="fr-FR"/>
          </a:p>
        </p:txBody>
      </p:sp>
    </p:spTree>
    <p:extLst>
      <p:ext uri="{BB962C8B-B14F-4D97-AF65-F5344CB8AC3E}">
        <p14:creationId xmlns:p14="http://schemas.microsoft.com/office/powerpoint/2010/main" val="91201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ADD09-C0B3-4585-9936-3FD51C35AD42}" type="datetimeFigureOut">
              <a:rPr lang="fr-FR" smtClean="0"/>
              <a:t>14/11/2023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B5901-A92E-4F69-9D98-8F24DDCF93C6}" type="slidenum">
              <a:rPr lang="fr-FR" smtClean="0"/>
              <a:t>‹N°›</a:t>
            </a:fld>
            <a:endParaRPr lang="fr-FR"/>
          </a:p>
        </p:txBody>
      </p:sp>
    </p:spTree>
    <p:extLst>
      <p:ext uri="{BB962C8B-B14F-4D97-AF65-F5344CB8AC3E}">
        <p14:creationId xmlns:p14="http://schemas.microsoft.com/office/powerpoint/2010/main" val="1038707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c-reims.webex.com/ac-reims/j.php?MTID=mfe290bc4aa1f5ec582dbbeedeafb1d5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fshj.org/" TargetMode="External"/><Relationship Id="rId2" Type="http://schemas.openxmlformats.org/officeDocument/2006/relationships/hyperlink" Target="http://www.bernardlazare.org/" TargetMode="External"/><Relationship Id="rId1" Type="http://schemas.openxmlformats.org/officeDocument/2006/relationships/slideLayout" Target="../slideLayouts/slideLayout2.xml"/><Relationship Id="rId6" Type="http://schemas.openxmlformats.org/officeDocument/2006/relationships/hyperlink" Target="http://www.liberaljudaism.org/" TargetMode="External"/><Relationship Id="rId5" Type="http://schemas.openxmlformats.org/officeDocument/2006/relationships/hyperlink" Target="http://www.reformjudaism.org/" TargetMode="External"/><Relationship Id="rId4" Type="http://schemas.openxmlformats.org/officeDocument/2006/relationships/hyperlink" Target="http://www.wupj.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leava.fr/" TargetMode="External"/><Relationship Id="rId2" Type="http://schemas.openxmlformats.org/officeDocument/2006/relationships/hyperlink" Target="http://www.modernorthodox.f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Israël - Palestine</a:t>
            </a:r>
          </a:p>
        </p:txBody>
      </p:sp>
      <p:sp>
        <p:nvSpPr>
          <p:cNvPr id="3" name="Sous-titre 2"/>
          <p:cNvSpPr>
            <a:spLocks noGrp="1"/>
          </p:cNvSpPr>
          <p:nvPr>
            <p:ph type="subTitle" idx="1"/>
          </p:nvPr>
        </p:nvSpPr>
        <p:spPr/>
        <p:txBody>
          <a:bodyPr/>
          <a:lstStyle/>
          <a:p>
            <a:r>
              <a:rPr lang="fr-FR" dirty="0">
                <a:hlinkClick r:id="rId2"/>
              </a:rPr>
              <a:t>https://ac-reims.webex.com/ac-reims/j.php?MTID=mfe290bc4aa1f5ec582dbbeedeafb1d59</a:t>
            </a:r>
            <a:endParaRPr lang="fr-FR" dirty="0"/>
          </a:p>
        </p:txBody>
      </p:sp>
    </p:spTree>
    <p:extLst>
      <p:ext uri="{BB962C8B-B14F-4D97-AF65-F5344CB8AC3E}">
        <p14:creationId xmlns:p14="http://schemas.microsoft.com/office/powerpoint/2010/main" val="231986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3450" y="293426"/>
            <a:ext cx="2894814" cy="1128478"/>
          </a:xfrm>
        </p:spPr>
        <p:txBody>
          <a:bodyPr>
            <a:normAutofit fontScale="90000"/>
          </a:bodyPr>
          <a:lstStyle/>
          <a:p>
            <a:r>
              <a:rPr lang="fr-FR" dirty="0"/>
              <a:t>Province romaine </a:t>
            </a:r>
          </a:p>
        </p:txBody>
      </p:sp>
      <p:sp>
        <p:nvSpPr>
          <p:cNvPr id="5" name="Titre 1"/>
          <p:cNvSpPr txBox="1">
            <a:spLocks/>
          </p:cNvSpPr>
          <p:nvPr/>
        </p:nvSpPr>
        <p:spPr>
          <a:xfrm>
            <a:off x="-36512" y="3510136"/>
            <a:ext cx="5134776" cy="315922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dirty="0"/>
              <a:t>135, révolte juive écrasée</a:t>
            </a:r>
          </a:p>
          <a:p>
            <a:pPr algn="l"/>
            <a:r>
              <a:rPr lang="fr-FR" dirty="0"/>
              <a:t>Hadrien crée la province de Palestine</a:t>
            </a:r>
          </a:p>
          <a:p>
            <a:pPr algn="l"/>
            <a:r>
              <a:rPr lang="fr-FR" dirty="0"/>
              <a:t>Jérusalem devient </a:t>
            </a:r>
            <a:r>
              <a:rPr lang="fr-FR" dirty="0" err="1"/>
              <a:t>Aelia</a:t>
            </a:r>
            <a:r>
              <a:rPr lang="fr-FR" dirty="0"/>
              <a:t> </a:t>
            </a:r>
            <a:r>
              <a:rPr lang="fr-FR" dirty="0" err="1"/>
              <a:t>Capitolina</a:t>
            </a:r>
            <a:endParaRPr lang="fr-FR" dirty="0"/>
          </a:p>
          <a:p>
            <a:pPr algn="l"/>
            <a:r>
              <a:rPr lang="fr-FR" dirty="0"/>
              <a:t>Ville interdite aux Juifs</a:t>
            </a:r>
          </a:p>
          <a:p>
            <a:pPr algn="l"/>
            <a:r>
              <a:rPr lang="fr-FR" dirty="0"/>
              <a:t>Temple de Jupiter et de l’Empereur sur le mont du Temple</a:t>
            </a:r>
          </a:p>
          <a:p>
            <a:pPr algn="l"/>
            <a:endParaRPr lang="fr-FR" dirty="0"/>
          </a:p>
        </p:txBody>
      </p:sp>
      <p:sp>
        <p:nvSpPr>
          <p:cNvPr id="4" name="AutoShape 4" descr="Afficher l'image d'origine"/>
          <p:cNvSpPr>
            <a:spLocks noChangeAspect="1" noChangeArrowheads="1"/>
          </p:cNvSpPr>
          <p:nvPr/>
        </p:nvSpPr>
        <p:spPr bwMode="auto">
          <a:xfrm>
            <a:off x="155575" y="-890588"/>
            <a:ext cx="1847850" cy="1866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 y="131350"/>
            <a:ext cx="2247900" cy="2124075"/>
          </a:xfrm>
          <a:prstGeom prst="rect">
            <a:avLst/>
          </a:prstGeom>
        </p:spPr>
      </p:pic>
      <p:sp>
        <p:nvSpPr>
          <p:cNvPr id="8" name="Titre 1"/>
          <p:cNvSpPr txBox="1">
            <a:spLocks/>
          </p:cNvSpPr>
          <p:nvPr/>
        </p:nvSpPr>
        <p:spPr>
          <a:xfrm>
            <a:off x="-102096" y="2132856"/>
            <a:ext cx="33059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a:t>Pièce romaine d’Hadrien « </a:t>
            </a:r>
            <a:r>
              <a:rPr lang="fr-FR" sz="2400" dirty="0" err="1"/>
              <a:t>Judea</a:t>
            </a:r>
            <a:r>
              <a:rPr lang="fr-FR" sz="2400" dirty="0"/>
              <a:t> capta est »</a:t>
            </a:r>
          </a:p>
        </p:txBody>
      </p:sp>
      <p:sp>
        <p:nvSpPr>
          <p:cNvPr id="7" name="AutoShape 6" descr="Jésus et son message, Soutien scolaire, Cours Histoir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264" y="-12668"/>
            <a:ext cx="3931436" cy="6177971"/>
          </a:xfrm>
          <a:prstGeom prst="rect">
            <a:avLst/>
          </a:prstGeom>
        </p:spPr>
      </p:pic>
      <p:sp>
        <p:nvSpPr>
          <p:cNvPr id="11" name="Rectangle 10"/>
          <p:cNvSpPr/>
          <p:nvPr/>
        </p:nvSpPr>
        <p:spPr>
          <a:xfrm>
            <a:off x="7380312" y="131350"/>
            <a:ext cx="288032" cy="295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2</a:t>
            </a:r>
            <a:endParaRPr lang="fr-FR" sz="1000" b="1" dirty="0">
              <a:solidFill>
                <a:schemeClr val="tx1"/>
              </a:solidFill>
            </a:endParaRPr>
          </a:p>
        </p:txBody>
      </p:sp>
    </p:spTree>
    <p:extLst>
      <p:ext uri="{BB962C8B-B14F-4D97-AF65-F5344CB8AC3E}">
        <p14:creationId xmlns:p14="http://schemas.microsoft.com/office/powerpoint/2010/main" val="287003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0" y="980728"/>
            <a:ext cx="900100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4"/>
          <p:cNvCxnSpPr/>
          <p:nvPr/>
        </p:nvCxnSpPr>
        <p:spPr>
          <a:xfrm>
            <a:off x="5220072" y="2492896"/>
            <a:ext cx="504056" cy="21602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itre 1"/>
          <p:cNvSpPr>
            <a:spLocks noGrp="1"/>
          </p:cNvSpPr>
          <p:nvPr>
            <p:ph type="title"/>
          </p:nvPr>
        </p:nvSpPr>
        <p:spPr>
          <a:xfrm>
            <a:off x="35496" y="-171400"/>
            <a:ext cx="9108504" cy="1152128"/>
          </a:xfrm>
        </p:spPr>
        <p:txBody>
          <a:bodyPr>
            <a:normAutofit/>
          </a:bodyPr>
          <a:lstStyle/>
          <a:p>
            <a:r>
              <a:rPr lang="fr-FR" sz="2400" dirty="0"/>
              <a:t>Questions de vocabulaire : Mont du Temple, Esplanade des Mosquées</a:t>
            </a:r>
          </a:p>
        </p:txBody>
      </p:sp>
    </p:spTree>
    <p:extLst>
      <p:ext uri="{BB962C8B-B14F-4D97-AF65-F5344CB8AC3E}">
        <p14:creationId xmlns:p14="http://schemas.microsoft.com/office/powerpoint/2010/main" val="261648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99439E-36D8-4F77-96A5-E04EF0AAA963}"/>
              </a:ext>
            </a:extLst>
          </p:cNvPr>
          <p:cNvSpPr>
            <a:spLocks noGrp="1"/>
          </p:cNvSpPr>
          <p:nvPr>
            <p:ph type="title"/>
          </p:nvPr>
        </p:nvSpPr>
        <p:spPr/>
        <p:txBody>
          <a:bodyPr>
            <a:normAutofit fontScale="90000"/>
          </a:bodyPr>
          <a:lstStyle/>
          <a:p>
            <a:r>
              <a:rPr lang="fr-FR" dirty="0"/>
              <a:t>Reconstitution 2</a:t>
            </a:r>
            <a:r>
              <a:rPr lang="fr-FR" baseline="30000" dirty="0"/>
              <a:t>nd</a:t>
            </a:r>
            <a:r>
              <a:rPr lang="fr-FR" dirty="0"/>
              <a:t> Temple, détruit en 70 par Titus</a:t>
            </a:r>
          </a:p>
        </p:txBody>
      </p:sp>
      <p:pic>
        <p:nvPicPr>
          <p:cNvPr id="5" name="Espace réservé du contenu 4">
            <a:extLst>
              <a:ext uri="{FF2B5EF4-FFF2-40B4-BE49-F238E27FC236}">
                <a16:creationId xmlns:a16="http://schemas.microsoft.com/office/drawing/2014/main" id="{E20EA80F-26B4-4837-A224-1972B13CF51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417639"/>
            <a:ext cx="4572000" cy="3429000"/>
          </a:xfrm>
        </p:spPr>
      </p:pic>
      <p:pic>
        <p:nvPicPr>
          <p:cNvPr id="7" name="Image 6">
            <a:extLst>
              <a:ext uri="{FF2B5EF4-FFF2-40B4-BE49-F238E27FC236}">
                <a16:creationId xmlns:a16="http://schemas.microsoft.com/office/drawing/2014/main" id="{13BB5555-1D19-4DF0-9D85-807CC08C3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280319"/>
            <a:ext cx="4297362" cy="4297362"/>
          </a:xfrm>
          <a:prstGeom prst="rect">
            <a:avLst/>
          </a:prstGeom>
        </p:spPr>
      </p:pic>
      <p:sp>
        <p:nvSpPr>
          <p:cNvPr id="8" name="Titre 1">
            <a:extLst>
              <a:ext uri="{FF2B5EF4-FFF2-40B4-BE49-F238E27FC236}">
                <a16:creationId xmlns:a16="http://schemas.microsoft.com/office/drawing/2014/main" id="{7E94AE14-1C52-4C7F-B859-ECB620E52461}"/>
              </a:ext>
            </a:extLst>
          </p:cNvPr>
          <p:cNvSpPr txBox="1">
            <a:spLocks/>
          </p:cNvSpPr>
          <p:nvPr/>
        </p:nvSpPr>
        <p:spPr>
          <a:xfrm>
            <a:off x="6326501" y="5340970"/>
            <a:ext cx="2804583" cy="12423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dirty="0"/>
              <a:t>Pièce frappée en 132 : Temple + arche</a:t>
            </a:r>
          </a:p>
        </p:txBody>
      </p:sp>
      <p:pic>
        <p:nvPicPr>
          <p:cNvPr id="10" name="Image 9">
            <a:extLst>
              <a:ext uri="{FF2B5EF4-FFF2-40B4-BE49-F238E27FC236}">
                <a16:creationId xmlns:a16="http://schemas.microsoft.com/office/drawing/2014/main" id="{E6E85FA4-C62D-41F6-8891-F22AD88C6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553" y="2850199"/>
            <a:ext cx="2941320" cy="3992880"/>
          </a:xfrm>
          <a:prstGeom prst="rect">
            <a:avLst/>
          </a:prstGeom>
        </p:spPr>
      </p:pic>
    </p:spTree>
    <p:extLst>
      <p:ext uri="{BB962C8B-B14F-4D97-AF65-F5344CB8AC3E}">
        <p14:creationId xmlns:p14="http://schemas.microsoft.com/office/powerpoint/2010/main" val="197982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A76A06-E642-45AE-A2AE-3FA0EE0E3F17}"/>
              </a:ext>
            </a:extLst>
          </p:cNvPr>
          <p:cNvSpPr>
            <a:spLocks noGrp="1"/>
          </p:cNvSpPr>
          <p:nvPr>
            <p:ph type="title"/>
          </p:nvPr>
        </p:nvSpPr>
        <p:spPr>
          <a:xfrm>
            <a:off x="-108520" y="274638"/>
            <a:ext cx="3960440" cy="2290266"/>
          </a:xfrm>
        </p:spPr>
        <p:txBody>
          <a:bodyPr>
            <a:normAutofit/>
          </a:bodyPr>
          <a:lstStyle/>
          <a:p>
            <a:r>
              <a:rPr lang="fr-FR" dirty="0"/>
              <a:t>Esplanade </a:t>
            </a:r>
            <a:br>
              <a:rPr lang="fr-FR" dirty="0"/>
            </a:br>
            <a:r>
              <a:rPr lang="fr-FR" dirty="0"/>
              <a:t>des mosquées</a:t>
            </a:r>
          </a:p>
        </p:txBody>
      </p:sp>
      <p:pic>
        <p:nvPicPr>
          <p:cNvPr id="5" name="Espace réservé du contenu 4">
            <a:extLst>
              <a:ext uri="{FF2B5EF4-FFF2-40B4-BE49-F238E27FC236}">
                <a16:creationId xmlns:a16="http://schemas.microsoft.com/office/drawing/2014/main" id="{796790C1-D57A-4A9B-91DA-C6416005CF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5819" y="200910"/>
            <a:ext cx="5408181" cy="6456179"/>
          </a:xfrm>
        </p:spPr>
      </p:pic>
    </p:spTree>
    <p:extLst>
      <p:ext uri="{BB962C8B-B14F-4D97-AF65-F5344CB8AC3E}">
        <p14:creationId xmlns:p14="http://schemas.microsoft.com/office/powerpoint/2010/main" val="353153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Kotel, Mur occidental (</a:t>
            </a:r>
            <a:r>
              <a:rPr lang="fr-FR" i="1" dirty="0"/>
              <a:t>Western </a:t>
            </a:r>
            <a:r>
              <a:rPr lang="fr-FR" i="1" dirty="0" err="1"/>
              <a:t>wall</a:t>
            </a:r>
            <a:r>
              <a:rPr lang="fr-FR" dirty="0"/>
              <a:t>), </a:t>
            </a:r>
            <a:br>
              <a:rPr lang="fr-FR" dirty="0"/>
            </a:br>
            <a:r>
              <a:rPr lang="fr-FR" dirty="0"/>
              <a:t>mur des lamentations, mur du </a:t>
            </a:r>
            <a:r>
              <a:rPr lang="fr-FR" dirty="0" err="1"/>
              <a:t>Bouraq</a:t>
            </a:r>
            <a:endParaRPr lang="fr-FR" dirty="0"/>
          </a:p>
        </p:txBody>
      </p:sp>
      <p:sp>
        <p:nvSpPr>
          <p:cNvPr id="5" name="Titre 1"/>
          <p:cNvSpPr txBox="1">
            <a:spLocks/>
          </p:cNvSpPr>
          <p:nvPr/>
        </p:nvSpPr>
        <p:spPr>
          <a:xfrm>
            <a:off x="-596076" y="4221088"/>
            <a:ext cx="5563344" cy="5715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dirty="0"/>
              <a:t>L’accès au mur, vers 1880</a:t>
            </a:r>
            <a:endParaRPr lang="fr-FR" sz="1500" dirty="0"/>
          </a:p>
          <a:p>
            <a:r>
              <a:rPr lang="fr-FR" sz="1500" dirty="0"/>
              <a:t>(photo Félix Bonfils)</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543" y="3541365"/>
            <a:ext cx="4909719" cy="2911971"/>
          </a:xfrm>
          <a:prstGeom prst="rect">
            <a:avLst/>
          </a:prstGeom>
        </p:spPr>
      </p:pic>
      <p:sp>
        <p:nvSpPr>
          <p:cNvPr id="7" name="Titre 1"/>
          <p:cNvSpPr txBox="1">
            <a:spLocks/>
          </p:cNvSpPr>
          <p:nvPr/>
        </p:nvSpPr>
        <p:spPr>
          <a:xfrm>
            <a:off x="4337248" y="6453336"/>
            <a:ext cx="4806752"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dirty="0"/>
              <a:t>Juillet 1967, création de l’esplanade</a:t>
            </a:r>
          </a:p>
        </p:txBody>
      </p:sp>
      <p:pic>
        <p:nvPicPr>
          <p:cNvPr id="8"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9" y="1569317"/>
            <a:ext cx="4716735" cy="2651771"/>
          </a:xfrm>
          <a:prstGeom prst="rect">
            <a:avLst/>
          </a:prstGeom>
        </p:spPr>
      </p:pic>
    </p:spTree>
    <p:extLst>
      <p:ext uri="{BB962C8B-B14F-4D97-AF65-F5344CB8AC3E}">
        <p14:creationId xmlns:p14="http://schemas.microsoft.com/office/powerpoint/2010/main" val="3790835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64088" y="399802"/>
            <a:ext cx="3322712" cy="3029198"/>
          </a:xfrm>
        </p:spPr>
        <p:txBody>
          <a:bodyPr>
            <a:normAutofit/>
          </a:bodyPr>
          <a:lstStyle/>
          <a:p>
            <a:r>
              <a:rPr lang="fr-FR" sz="2400" dirty="0"/>
              <a:t>La présence juive en Israël, vers 1880 – 1947</a:t>
            </a:r>
            <a:br>
              <a:rPr lang="fr-FR" sz="2400" dirty="0"/>
            </a:br>
            <a:br>
              <a:rPr lang="fr-FR" sz="2400" dirty="0"/>
            </a:br>
            <a:br>
              <a:rPr lang="fr-FR" sz="2400" dirty="0"/>
            </a:br>
            <a:r>
              <a:rPr lang="fr-FR" sz="2400" dirty="0"/>
              <a:t>Achats de terres  et installation de migrants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6" y="-31901"/>
            <a:ext cx="5238750"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96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3BD1D925-BEC0-47F0-A3F7-ACB9B21FD67C}"/>
              </a:ext>
            </a:extLst>
          </p:cNvPr>
          <p:cNvGraphicFramePr>
            <a:graphicFrameLocks noGrp="1"/>
          </p:cNvGraphicFramePr>
          <p:nvPr>
            <p:ph idx="1"/>
            <p:extLst>
              <p:ext uri="{D42A27DB-BD31-4B8C-83A1-F6EECF244321}">
                <p14:modId xmlns:p14="http://schemas.microsoft.com/office/powerpoint/2010/main" val="2966254013"/>
              </p:ext>
            </p:extLst>
          </p:nvPr>
        </p:nvGraphicFramePr>
        <p:xfrm>
          <a:off x="971600" y="188640"/>
          <a:ext cx="7704855" cy="5343936"/>
        </p:xfrm>
        <a:graphic>
          <a:graphicData uri="http://schemas.openxmlformats.org/drawingml/2006/table">
            <a:tbl>
              <a:tblPr>
                <a:tableStyleId>{5C22544A-7EE6-4342-B048-85BDC9FD1C3A}</a:tableStyleId>
              </a:tblPr>
              <a:tblGrid>
                <a:gridCol w="1153668">
                  <a:extLst>
                    <a:ext uri="{9D8B030D-6E8A-4147-A177-3AD203B41FA5}">
                      <a16:colId xmlns:a16="http://schemas.microsoft.com/office/drawing/2014/main" val="1378629885"/>
                    </a:ext>
                  </a:extLst>
                </a:gridCol>
                <a:gridCol w="2183729">
                  <a:extLst>
                    <a:ext uri="{9D8B030D-6E8A-4147-A177-3AD203B41FA5}">
                      <a16:colId xmlns:a16="http://schemas.microsoft.com/office/drawing/2014/main" val="1469786824"/>
                    </a:ext>
                  </a:extLst>
                </a:gridCol>
                <a:gridCol w="2183729">
                  <a:extLst>
                    <a:ext uri="{9D8B030D-6E8A-4147-A177-3AD203B41FA5}">
                      <a16:colId xmlns:a16="http://schemas.microsoft.com/office/drawing/2014/main" val="3468198137"/>
                    </a:ext>
                  </a:extLst>
                </a:gridCol>
                <a:gridCol w="2183729">
                  <a:extLst>
                    <a:ext uri="{9D8B030D-6E8A-4147-A177-3AD203B41FA5}">
                      <a16:colId xmlns:a16="http://schemas.microsoft.com/office/drawing/2014/main" val="2851369178"/>
                    </a:ext>
                  </a:extLst>
                </a:gridCol>
              </a:tblGrid>
              <a:tr h="913085">
                <a:tc gridSpan="4">
                  <a:txBody>
                    <a:bodyPr/>
                    <a:lstStyle/>
                    <a:p>
                      <a:pPr algn="ctr" fontAlgn="t"/>
                      <a:r>
                        <a:rPr lang="fr-FR" sz="3200" u="none" strike="noStrike" dirty="0">
                          <a:effectLst/>
                        </a:rPr>
                        <a:t>Population de Palestine (Mandat) Israël</a:t>
                      </a:r>
                      <a:endParaRPr lang="fr-FR" sz="3200" b="1" i="0" u="none" strike="noStrike" dirty="0">
                        <a:solidFill>
                          <a:srgbClr val="000000"/>
                        </a:solidFill>
                        <a:effectLst/>
                        <a:latin typeface="Calibri" panose="020F0502020204030204" pitchFamily="34" charset="0"/>
                      </a:endParaRPr>
                    </a:p>
                  </a:txBody>
                  <a:tcPr marL="0" marR="0"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87108082"/>
                  </a:ext>
                </a:extLst>
              </a:tr>
              <a:tr h="671091">
                <a:tc>
                  <a:txBody>
                    <a:bodyPr/>
                    <a:lstStyle/>
                    <a:p>
                      <a:pPr algn="ctr" fontAlgn="t"/>
                      <a:r>
                        <a:rPr lang="fr-FR" sz="1900" u="none" strike="noStrike">
                          <a:effectLst/>
                        </a:rPr>
                        <a:t> </a:t>
                      </a:r>
                      <a:endParaRPr lang="fr-FR" sz="1900" b="1" i="0" u="none" strike="noStrike">
                        <a:solidFill>
                          <a:srgbClr val="000000"/>
                        </a:solidFill>
                        <a:effectLst/>
                        <a:latin typeface="Calibri" panose="020F0502020204030204" pitchFamily="34" charset="0"/>
                      </a:endParaRPr>
                    </a:p>
                  </a:txBody>
                  <a:tcPr marL="0" marR="0" marT="0" marB="0"/>
                </a:tc>
                <a:tc>
                  <a:txBody>
                    <a:bodyPr/>
                    <a:lstStyle/>
                    <a:p>
                      <a:pPr algn="ctr" fontAlgn="t"/>
                      <a:r>
                        <a:rPr lang="fr-FR" sz="1900" u="none" strike="noStrike" dirty="0">
                          <a:effectLst/>
                        </a:rPr>
                        <a:t>Population juive</a:t>
                      </a:r>
                      <a:endParaRPr lang="fr-FR" sz="19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fr-FR" sz="1900" u="none" strike="noStrike" dirty="0">
                          <a:effectLst/>
                        </a:rPr>
                        <a:t>Population non juive</a:t>
                      </a:r>
                      <a:endParaRPr lang="fr-FR" sz="1900" b="1" i="0" u="none" strike="noStrike" dirty="0">
                        <a:solidFill>
                          <a:srgbClr val="000000"/>
                        </a:solidFill>
                        <a:effectLst/>
                        <a:latin typeface="Calibri" panose="020F0502020204030204" pitchFamily="34" charset="0"/>
                      </a:endParaRPr>
                    </a:p>
                  </a:txBody>
                  <a:tcPr marL="0" marR="0" marT="0" marB="0"/>
                </a:tc>
                <a:tc>
                  <a:txBody>
                    <a:bodyPr/>
                    <a:lstStyle/>
                    <a:p>
                      <a:pPr algn="ctr" fontAlgn="t"/>
                      <a:r>
                        <a:rPr lang="fr-FR" sz="1900" u="none" strike="noStrike" dirty="0">
                          <a:effectLst/>
                        </a:rPr>
                        <a:t>Population totale</a:t>
                      </a:r>
                      <a:endParaRPr lang="fr-FR" sz="1900" b="1" i="0" u="none" strike="noStrike" dirty="0">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1096262995"/>
                  </a:ext>
                </a:extLst>
              </a:tr>
              <a:tr h="469970">
                <a:tc>
                  <a:txBody>
                    <a:bodyPr/>
                    <a:lstStyle/>
                    <a:p>
                      <a:pPr algn="ctr" fontAlgn="t"/>
                      <a:r>
                        <a:rPr lang="fr-FR" sz="1900" u="none" strike="noStrike">
                          <a:effectLst/>
                        </a:rPr>
                        <a:t>1861</a:t>
                      </a:r>
                      <a:endParaRPr lang="fr-FR" sz="1900" b="0" i="0" u="none" strike="noStrike">
                        <a:solidFill>
                          <a:srgbClr val="000000"/>
                        </a:solidFill>
                        <a:effectLst/>
                        <a:latin typeface="Calibri" panose="020F0502020204030204" pitchFamily="34" charset="0"/>
                      </a:endParaRPr>
                    </a:p>
                  </a:txBody>
                  <a:tcPr marL="0" marR="0" marT="0" marB="0"/>
                </a:tc>
                <a:tc>
                  <a:txBody>
                    <a:bodyPr/>
                    <a:lstStyle/>
                    <a:p>
                      <a:pPr algn="l" fontAlgn="b"/>
                      <a:r>
                        <a:rPr lang="fr-FR" sz="1900" u="none" strike="noStrike">
                          <a:effectLst/>
                        </a:rPr>
                        <a:t>         13 000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356 000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369 000   </a:t>
                      </a:r>
                      <a:endParaRPr lang="fr-FR" sz="1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21609145"/>
                  </a:ext>
                </a:extLst>
              </a:tr>
              <a:tr h="469970">
                <a:tc>
                  <a:txBody>
                    <a:bodyPr/>
                    <a:lstStyle/>
                    <a:p>
                      <a:pPr algn="ctr" fontAlgn="t"/>
                      <a:r>
                        <a:rPr lang="fr-FR" sz="1900" u="none" strike="noStrike">
                          <a:effectLst/>
                        </a:rPr>
                        <a:t>1881</a:t>
                      </a:r>
                      <a:endParaRPr lang="fr-FR" sz="1900" b="0" i="0" u="none" strike="noStrike">
                        <a:solidFill>
                          <a:srgbClr val="000000"/>
                        </a:solidFill>
                        <a:effectLst/>
                        <a:latin typeface="Calibri" panose="020F0502020204030204" pitchFamily="34" charset="0"/>
                      </a:endParaRPr>
                    </a:p>
                  </a:txBody>
                  <a:tcPr marL="0" marR="0" marT="0" marB="0"/>
                </a:tc>
                <a:tc>
                  <a:txBody>
                    <a:bodyPr/>
                    <a:lstStyle/>
                    <a:p>
                      <a:pPr algn="l" fontAlgn="b"/>
                      <a:r>
                        <a:rPr lang="fr-FR" sz="1900" u="none" strike="noStrike">
                          <a:effectLst/>
                        </a:rPr>
                        <a:t>         25 000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442 000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467 000   </a:t>
                      </a:r>
                      <a:endParaRPr lang="fr-FR" sz="1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51621165"/>
                  </a:ext>
                </a:extLst>
              </a:tr>
              <a:tr h="469970">
                <a:tc>
                  <a:txBody>
                    <a:bodyPr/>
                    <a:lstStyle/>
                    <a:p>
                      <a:pPr algn="ctr" fontAlgn="t"/>
                      <a:r>
                        <a:rPr lang="fr-FR" sz="1900" u="none" strike="noStrike">
                          <a:effectLst/>
                        </a:rPr>
                        <a:t>1914</a:t>
                      </a:r>
                      <a:endParaRPr lang="fr-FR" sz="1900" b="0" i="0" u="none" strike="noStrike">
                        <a:solidFill>
                          <a:srgbClr val="000000"/>
                        </a:solidFill>
                        <a:effectLst/>
                        <a:latin typeface="Calibri" panose="020F0502020204030204" pitchFamily="34" charset="0"/>
                      </a:endParaRPr>
                    </a:p>
                  </a:txBody>
                  <a:tcPr marL="0" marR="0" marT="0" marB="0"/>
                </a:tc>
                <a:tc>
                  <a:txBody>
                    <a:bodyPr/>
                    <a:lstStyle/>
                    <a:p>
                      <a:pPr algn="l" fontAlgn="b"/>
                      <a:r>
                        <a:rPr lang="fr-FR" sz="1900" u="none" strike="noStrike">
                          <a:effectLst/>
                        </a:rPr>
                        <a:t>         85 000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675 000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760 000   </a:t>
                      </a:r>
                      <a:endParaRPr lang="fr-FR" sz="1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15108469"/>
                  </a:ext>
                </a:extLst>
              </a:tr>
              <a:tr h="469970">
                <a:tc>
                  <a:txBody>
                    <a:bodyPr/>
                    <a:lstStyle/>
                    <a:p>
                      <a:pPr algn="ctr" fontAlgn="t"/>
                      <a:r>
                        <a:rPr lang="fr-FR" sz="1900" u="none" strike="noStrike">
                          <a:effectLst/>
                        </a:rPr>
                        <a:t>1919</a:t>
                      </a:r>
                      <a:endParaRPr lang="fr-FR" sz="1900" b="0" i="0" u="none" strike="noStrike">
                        <a:solidFill>
                          <a:srgbClr val="000000"/>
                        </a:solidFill>
                        <a:effectLst/>
                        <a:latin typeface="Calibri" panose="020F0502020204030204" pitchFamily="34" charset="0"/>
                      </a:endParaRPr>
                    </a:p>
                  </a:txBody>
                  <a:tcPr marL="0" marR="0" marT="0" marB="0"/>
                </a:tc>
                <a:tc>
                  <a:txBody>
                    <a:bodyPr/>
                    <a:lstStyle/>
                    <a:p>
                      <a:pPr algn="l" fontAlgn="b"/>
                      <a:r>
                        <a:rPr lang="fr-FR" sz="1900" u="none" strike="noStrike">
                          <a:effectLst/>
                        </a:rPr>
                        <a:t>         65 000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500 000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565 000   </a:t>
                      </a:r>
                      <a:endParaRPr lang="fr-FR" sz="1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5516433"/>
                  </a:ext>
                </a:extLst>
              </a:tr>
              <a:tr h="469970">
                <a:tc>
                  <a:txBody>
                    <a:bodyPr/>
                    <a:lstStyle/>
                    <a:p>
                      <a:pPr algn="ctr" fontAlgn="t"/>
                      <a:r>
                        <a:rPr lang="fr-FR" sz="1900" u="none" strike="noStrike">
                          <a:effectLst/>
                        </a:rPr>
                        <a:t>1922</a:t>
                      </a:r>
                      <a:endParaRPr lang="fr-FR" sz="1900" b="0" i="0" u="none" strike="noStrike">
                        <a:solidFill>
                          <a:srgbClr val="000000"/>
                        </a:solidFill>
                        <a:effectLst/>
                        <a:latin typeface="Calibri" panose="020F0502020204030204" pitchFamily="34" charset="0"/>
                      </a:endParaRPr>
                    </a:p>
                  </a:txBody>
                  <a:tcPr marL="0" marR="0" marT="0" marB="0"/>
                </a:tc>
                <a:tc>
                  <a:txBody>
                    <a:bodyPr/>
                    <a:lstStyle/>
                    <a:p>
                      <a:pPr algn="l" fontAlgn="b"/>
                      <a:r>
                        <a:rPr lang="fr-FR" sz="1900" u="none" strike="noStrike">
                          <a:effectLst/>
                        </a:rPr>
                        <a:t>         93 000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723 000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816 000   </a:t>
                      </a:r>
                      <a:endParaRPr lang="fr-FR" sz="1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64179488"/>
                  </a:ext>
                </a:extLst>
              </a:tr>
              <a:tr h="469970">
                <a:tc>
                  <a:txBody>
                    <a:bodyPr/>
                    <a:lstStyle/>
                    <a:p>
                      <a:pPr algn="ctr" fontAlgn="t"/>
                      <a:r>
                        <a:rPr lang="fr-FR" sz="1900" u="none" strike="noStrike">
                          <a:effectLst/>
                        </a:rPr>
                        <a:t>1936</a:t>
                      </a:r>
                      <a:endParaRPr lang="fr-FR" sz="1900" b="0" i="0" u="none" strike="noStrike">
                        <a:solidFill>
                          <a:srgbClr val="000000"/>
                        </a:solidFill>
                        <a:effectLst/>
                        <a:latin typeface="Calibri" panose="020F0502020204030204" pitchFamily="34" charset="0"/>
                      </a:endParaRPr>
                    </a:p>
                  </a:txBody>
                  <a:tcPr marL="0" marR="0" marT="0" marB="0"/>
                </a:tc>
                <a:tc>
                  <a:txBody>
                    <a:bodyPr/>
                    <a:lstStyle/>
                    <a:p>
                      <a:pPr algn="l" fontAlgn="b"/>
                      <a:r>
                        <a:rPr lang="fr-FR" sz="1900" u="none" strike="noStrike">
                          <a:effectLst/>
                        </a:rPr>
                        <a:t>       370 000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1 003 000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1 373 000   </a:t>
                      </a:r>
                      <a:endParaRPr lang="fr-FR" sz="1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5236338"/>
                  </a:ext>
                </a:extLst>
              </a:tr>
              <a:tr h="469970">
                <a:tc>
                  <a:txBody>
                    <a:bodyPr/>
                    <a:lstStyle/>
                    <a:p>
                      <a:pPr algn="ctr" fontAlgn="t"/>
                      <a:r>
                        <a:rPr lang="fr-FR" sz="1900" u="none" strike="noStrike">
                          <a:effectLst/>
                        </a:rPr>
                        <a:t>1945</a:t>
                      </a:r>
                      <a:endParaRPr lang="fr-FR" sz="1900" b="0" i="0" u="none" strike="noStrike">
                        <a:solidFill>
                          <a:srgbClr val="000000"/>
                        </a:solidFill>
                        <a:effectLst/>
                        <a:latin typeface="Calibri" panose="020F0502020204030204" pitchFamily="34" charset="0"/>
                      </a:endParaRPr>
                    </a:p>
                  </a:txBody>
                  <a:tcPr marL="0" marR="0" marT="0" marB="0"/>
                </a:tc>
                <a:tc>
                  <a:txBody>
                    <a:bodyPr/>
                    <a:lstStyle/>
                    <a:p>
                      <a:pPr algn="l" fontAlgn="b"/>
                      <a:r>
                        <a:rPr lang="fr-FR" sz="1900" u="none" strike="noStrike">
                          <a:effectLst/>
                        </a:rPr>
                        <a:t>       564 000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1 295 000   </a:t>
                      </a:r>
                      <a:endParaRPr lang="fr-FR" sz="19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a:effectLst/>
                        </a:rPr>
                        <a:t>   1 859 000   </a:t>
                      </a:r>
                      <a:endParaRPr lang="fr-FR" sz="1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85783884"/>
                  </a:ext>
                </a:extLst>
              </a:tr>
              <a:tr h="469970">
                <a:tc>
                  <a:txBody>
                    <a:bodyPr/>
                    <a:lstStyle/>
                    <a:p>
                      <a:pPr algn="ctr" fontAlgn="t"/>
                      <a:r>
                        <a:rPr lang="fr-FR" sz="1900" u="none" strike="noStrike">
                          <a:effectLst/>
                        </a:rPr>
                        <a:t>1948</a:t>
                      </a:r>
                      <a:endParaRPr lang="fr-FR" sz="1900" b="0" i="0" u="none" strike="noStrike">
                        <a:solidFill>
                          <a:srgbClr val="000000"/>
                        </a:solidFill>
                        <a:effectLst/>
                        <a:latin typeface="Calibri" panose="020F0502020204030204" pitchFamily="34" charset="0"/>
                      </a:endParaRPr>
                    </a:p>
                  </a:txBody>
                  <a:tcPr marL="0" marR="0" marT="0" marB="0"/>
                </a:tc>
                <a:tc>
                  <a:txBody>
                    <a:bodyPr/>
                    <a:lstStyle/>
                    <a:p>
                      <a:pPr algn="l" fontAlgn="b"/>
                      <a:r>
                        <a:rPr lang="fr-FR" sz="1900" u="none" strike="noStrike" dirty="0">
                          <a:effectLst/>
                        </a:rPr>
                        <a:t>       650 000  </a:t>
                      </a:r>
                      <a:endParaRPr lang="fr-FR" sz="1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dirty="0">
                          <a:effectLst/>
                        </a:rPr>
                        <a:t>   1 319 000   </a:t>
                      </a:r>
                      <a:endParaRPr lang="fr-FR" sz="1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fr-FR" sz="1900" u="none" strike="noStrike" dirty="0">
                          <a:effectLst/>
                        </a:rPr>
                        <a:t>   1 969 000   </a:t>
                      </a:r>
                      <a:endParaRPr lang="fr-FR" sz="19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4369071"/>
                  </a:ext>
                </a:extLst>
              </a:tr>
            </a:tbl>
          </a:graphicData>
        </a:graphic>
      </p:graphicFrame>
    </p:spTree>
    <p:extLst>
      <p:ext uri="{BB962C8B-B14F-4D97-AF65-F5344CB8AC3E}">
        <p14:creationId xmlns:p14="http://schemas.microsoft.com/office/powerpoint/2010/main" val="933492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20"/>
            <a:ext cx="8229600" cy="1143000"/>
          </a:xfrm>
        </p:spPr>
        <p:txBody>
          <a:bodyPr>
            <a:normAutofit fontScale="90000"/>
          </a:bodyPr>
          <a:lstStyle/>
          <a:p>
            <a:r>
              <a:rPr lang="fr-FR" dirty="0">
                <a:solidFill>
                  <a:srgbClr val="0070C0"/>
                </a:solidFill>
              </a:rPr>
              <a:t>La naissance d’un Etat qui fait débat</a:t>
            </a:r>
          </a:p>
        </p:txBody>
      </p:sp>
      <p:sp>
        <p:nvSpPr>
          <p:cNvPr id="5" name="Espace réservé du contenu 4"/>
          <p:cNvSpPr>
            <a:spLocks noGrp="1"/>
          </p:cNvSpPr>
          <p:nvPr>
            <p:ph sz="quarter" idx="1"/>
          </p:nvPr>
        </p:nvSpPr>
        <p:spPr>
          <a:xfrm>
            <a:off x="164592" y="1037864"/>
            <a:ext cx="8503920" cy="5820136"/>
          </a:xfrm>
        </p:spPr>
        <p:txBody>
          <a:bodyPr>
            <a:normAutofit fontScale="55000" lnSpcReduction="20000"/>
          </a:bodyPr>
          <a:lstStyle/>
          <a:p>
            <a:r>
              <a:rPr lang="fr-FR" dirty="0"/>
              <a:t>29 novembre 1947 : division de la Palestine mandataire britannique en deux Etats ;</a:t>
            </a:r>
          </a:p>
          <a:p>
            <a:pPr marL="0" indent="0">
              <a:buNone/>
            </a:pPr>
            <a:endParaRPr lang="fr-FR" dirty="0"/>
          </a:p>
          <a:p>
            <a:r>
              <a:rPr lang="fr-FR" dirty="0"/>
              <a:t> 14 mai 1948 : proclamation d’Israël puis première guerre israélo-arabe et agrandissement de l’Etat juif ;</a:t>
            </a:r>
          </a:p>
          <a:p>
            <a:pPr marL="0" indent="0">
              <a:buNone/>
            </a:pPr>
            <a:endParaRPr lang="fr-FR" dirty="0"/>
          </a:p>
          <a:p>
            <a:r>
              <a:rPr lang="fr-FR" dirty="0"/>
              <a:t> 1967 : « guerre des Six jours », conquête de la Cisjordanie, Gaza, Sinaï et du Golan ;</a:t>
            </a:r>
          </a:p>
          <a:p>
            <a:pPr marL="0" indent="0">
              <a:buNone/>
            </a:pPr>
            <a:endParaRPr lang="fr-FR" dirty="0"/>
          </a:p>
          <a:p>
            <a:r>
              <a:rPr lang="fr-FR" dirty="0"/>
              <a:t> 1973 : « guerre du Kippour » ; restitution du Sinaï ;</a:t>
            </a:r>
          </a:p>
          <a:p>
            <a:pPr marL="0" indent="0">
              <a:buNone/>
            </a:pPr>
            <a:endParaRPr lang="fr-FR" dirty="0"/>
          </a:p>
          <a:p>
            <a:r>
              <a:rPr lang="fr-FR" dirty="0"/>
              <a:t>1978 : accords de Camp David, fin des guerres israélo-arabes, paix avec l’Egypte ;</a:t>
            </a:r>
          </a:p>
          <a:p>
            <a:endParaRPr lang="fr-FR" dirty="0"/>
          </a:p>
          <a:p>
            <a:r>
              <a:rPr lang="fr-FR" dirty="0"/>
              <a:t>1988 : paix avec la Jordanie;</a:t>
            </a:r>
          </a:p>
          <a:p>
            <a:endParaRPr lang="fr-FR" dirty="0"/>
          </a:p>
          <a:p>
            <a:r>
              <a:rPr lang="fr-FR" dirty="0"/>
              <a:t>1991 – 1994 : processus d’Oslo, naissance de l’Autorité palestinienne ;</a:t>
            </a:r>
          </a:p>
          <a:p>
            <a:endParaRPr lang="fr-FR" dirty="0"/>
          </a:p>
          <a:p>
            <a:r>
              <a:rPr lang="fr-FR" dirty="0"/>
              <a:t>2020 – 2021  : accords d’Abraham : reconnaissance d’Israël  par les Etats du Golfe et du Maroc contre coopération économique</a:t>
            </a:r>
          </a:p>
          <a:p>
            <a:endParaRPr lang="fr-FR" dirty="0"/>
          </a:p>
          <a:p>
            <a:r>
              <a:rPr lang="fr-FR" dirty="0"/>
              <a:t>ETAT DE GUERRE avec : Liban, Syrie, Irak, Iran qui ne reconnaissent pas Israël</a:t>
            </a:r>
          </a:p>
        </p:txBody>
      </p:sp>
    </p:spTree>
    <p:extLst>
      <p:ext uri="{BB962C8B-B14F-4D97-AF65-F5344CB8AC3E}">
        <p14:creationId xmlns:p14="http://schemas.microsoft.com/office/powerpoint/2010/main" val="144882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39952" y="188640"/>
            <a:ext cx="4546848" cy="1228998"/>
          </a:xfrm>
        </p:spPr>
        <p:txBody>
          <a:bodyPr>
            <a:normAutofit fontScale="90000"/>
          </a:bodyPr>
          <a:lstStyle/>
          <a:p>
            <a:r>
              <a:rPr lang="fr-FR" dirty="0"/>
              <a:t>Plan de partage ONU du 29/11/1947</a:t>
            </a:r>
            <a:br>
              <a:rPr lang="fr-FR" dirty="0"/>
            </a:br>
            <a:r>
              <a:rPr lang="fr-FR" sz="2400" dirty="0"/>
              <a:t>résolution 181</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
            <a:ext cx="38100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a:extLst>
              <a:ext uri="{FF2B5EF4-FFF2-40B4-BE49-F238E27FC236}">
                <a16:creationId xmlns:a16="http://schemas.microsoft.com/office/drawing/2014/main" id="{40FF7EAF-BD77-41F7-B95E-29BF7DE02CD0}"/>
              </a:ext>
            </a:extLst>
          </p:cNvPr>
          <p:cNvSpPr>
            <a:spLocks noGrp="1" noChangeArrowheads="1"/>
          </p:cNvSpPr>
          <p:nvPr>
            <p:ph idx="1"/>
          </p:nvPr>
        </p:nvSpPr>
        <p:spPr bwMode="auto">
          <a:xfrm>
            <a:off x="3989512" y="1918190"/>
            <a:ext cx="515448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1. État juif : 14 000 km² (Ile-de France = 12 000 km²) avec 558 000 juifs  et 405.000 arabes</a:t>
            </a:r>
          </a:p>
          <a:p>
            <a:pPr marL="0" marR="0" lvl="0" indent="0" defTabSz="914400" rtl="0" eaLnBrk="0" fontAlgn="base" latinLnBrk="0" hangingPunct="0">
              <a:lnSpc>
                <a:spcPct val="100000"/>
              </a:lnSpc>
              <a:spcBef>
                <a:spcPct val="0"/>
              </a:spcBef>
              <a:spcAft>
                <a:spcPct val="0"/>
              </a:spcAft>
              <a:buClrTx/>
              <a:buSzTx/>
              <a:buFontTx/>
              <a:buNone/>
              <a:tabLst/>
            </a:pPr>
            <a:endParaRPr lang="fr-FR" altLang="fr-FR" sz="1800" dirty="0">
              <a:latin typeface="Arial" panose="020B0604020202020204" pitchFamily="34" charset="0"/>
            </a:endParaRPr>
          </a:p>
          <a:p>
            <a:pPr marL="0" lvl="0" indent="0" eaLnBrk="0" fontAlgn="base" hangingPunct="0">
              <a:spcBef>
                <a:spcPct val="0"/>
              </a:spcBef>
              <a:spcAft>
                <a:spcPct val="0"/>
              </a:spcAft>
              <a:buNone/>
            </a:pPr>
            <a:r>
              <a:rPr lang="fr-FR" altLang="fr-FR" sz="1800" dirty="0">
                <a:latin typeface="Arial" panose="020B0604020202020204" pitchFamily="34" charset="0"/>
              </a:rPr>
              <a:t>2. État arabe : </a:t>
            </a:r>
            <a:r>
              <a:rPr kumimoji="0" lang="fr-FR" altLang="fr-FR" sz="1800" b="0" i="0" u="none" strike="noStrike" cap="none" normalizeH="0" baseline="0" dirty="0">
                <a:ln>
                  <a:noFill/>
                </a:ln>
                <a:solidFill>
                  <a:schemeClr val="tx1"/>
                </a:solidFill>
                <a:effectLst/>
                <a:latin typeface="Arial" panose="020B0604020202020204" pitchFamily="34" charset="0"/>
              </a:rPr>
              <a:t>11 500 km², </a:t>
            </a: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chemeClr val="tx1"/>
                </a:solidFill>
                <a:effectLst/>
                <a:latin typeface="Arial" panose="020B0604020202020204" pitchFamily="34" charset="0"/>
              </a:rPr>
              <a:t>avec 804.000 arabes et 10 000 juifs</a:t>
            </a:r>
          </a:p>
          <a:p>
            <a:pPr marL="0" marR="0" lvl="0" indent="0" defTabSz="914400" rtl="0" eaLnBrk="0" fontAlgn="base" latinLnBrk="0" hangingPunct="0">
              <a:lnSpc>
                <a:spcPct val="100000"/>
              </a:lnSpc>
              <a:spcBef>
                <a:spcPct val="0"/>
              </a:spcBef>
              <a:spcAft>
                <a:spcPct val="0"/>
              </a:spcAft>
              <a:buClrTx/>
              <a:buSzTx/>
              <a:buFontTx/>
              <a:buNone/>
              <a:tabLst/>
            </a:pPr>
            <a:endParaRPr lang="fr-FR" altLang="fr-FR" sz="1800" dirty="0">
              <a:latin typeface="Arial" panose="020B0604020202020204" pitchFamily="34" charset="0"/>
            </a:endParaRPr>
          </a:p>
          <a:p>
            <a:pPr marL="0" lvl="0" indent="0" eaLnBrk="0" fontAlgn="base" hangingPunct="0">
              <a:spcBef>
                <a:spcPct val="0"/>
              </a:spcBef>
              <a:spcAft>
                <a:spcPct val="0"/>
              </a:spcAft>
              <a:buNone/>
            </a:pPr>
            <a:r>
              <a:rPr lang="fr-FR" altLang="fr-FR" sz="1800" dirty="0">
                <a:latin typeface="Arial" panose="020B0604020202020204" pitchFamily="34" charset="0"/>
              </a:rPr>
              <a:t>3. Zone internationale (Lieux saints de Jérusalem et Bethléem) : </a:t>
            </a:r>
            <a:r>
              <a:rPr kumimoji="0" lang="fr-FR" altLang="fr-FR" sz="1800" b="0" i="0" u="none" strike="noStrike" cap="none" normalizeH="0" baseline="0" dirty="0">
                <a:ln>
                  <a:noFill/>
                </a:ln>
                <a:solidFill>
                  <a:schemeClr val="tx1"/>
                </a:solidFill>
                <a:effectLst/>
                <a:latin typeface="Arial" panose="020B0604020202020204" pitchFamily="34" charset="0"/>
              </a:rPr>
              <a:t>106 000 Arabes et 100 000 juifs </a:t>
            </a:r>
          </a:p>
          <a:p>
            <a:pPr marL="0" lvl="0" indent="0" eaLnBrk="0" fontAlgn="base" hangingPunct="0">
              <a:spcBef>
                <a:spcPct val="0"/>
              </a:spcBef>
              <a:spcAft>
                <a:spcPct val="0"/>
              </a:spcAft>
              <a:buNone/>
            </a:pPr>
            <a:endParaRPr lang="fr-FR" altLang="fr-FR" sz="1800" dirty="0">
              <a:latin typeface="Arial" panose="020B0604020202020204" pitchFamily="34" charset="0"/>
            </a:endParaRPr>
          </a:p>
          <a:p>
            <a:pPr marL="0" lvl="0" indent="0" eaLnBrk="0" fontAlgn="base" hangingPunct="0">
              <a:spcBef>
                <a:spcPct val="0"/>
              </a:spcBef>
              <a:spcAft>
                <a:spcPct val="0"/>
              </a:spcAft>
              <a:buNone/>
            </a:pPr>
            <a:r>
              <a:rPr lang="fr-FR" altLang="fr-FR" sz="1800" dirty="0">
                <a:latin typeface="Arial" panose="020B0604020202020204" pitchFamily="34" charset="0"/>
              </a:rPr>
              <a:t>Chaque Etat doit être démocratique, droits d </a:t>
            </a:r>
            <a:r>
              <a:rPr lang="fr-FR" altLang="fr-FR" sz="1800" dirty="0" err="1">
                <a:latin typeface="Arial" panose="020B0604020202020204" pitchFamily="34" charset="0"/>
              </a:rPr>
              <a:t>el’homme</a:t>
            </a:r>
            <a:r>
              <a:rPr lang="fr-FR" altLang="fr-FR" sz="1800" dirty="0">
                <a:latin typeface="Arial" panose="020B0604020202020204" pitchFamily="34" charset="0"/>
              </a:rPr>
              <a:t>, liberté de culte, langue, expression, instruction, réunion, association, élections, égalité civique entre hommes et femmes, pas de transfert de population.</a:t>
            </a:r>
          </a:p>
          <a:p>
            <a:pPr marL="0" lvl="0" indent="0" eaLnBrk="0" fontAlgn="base" hangingPunct="0">
              <a:spcBef>
                <a:spcPct val="0"/>
              </a:spcBef>
              <a:spcAft>
                <a:spcPct val="0"/>
              </a:spcAft>
              <a:buNone/>
            </a:pPr>
            <a:r>
              <a:rPr kumimoji="0" lang="fr-FR" altLang="fr-FR" sz="1800" b="0" i="0" u="none" strike="noStrike" cap="none" normalizeH="0" baseline="0" dirty="0">
                <a:ln>
                  <a:noFill/>
                </a:ln>
                <a:solidFill>
                  <a:schemeClr val="tx1"/>
                </a:solidFill>
                <a:effectLst/>
                <a:latin typeface="Arial" panose="020B0604020202020204" pitchFamily="34" charset="0"/>
              </a:rPr>
              <a:t>Adoptée par 33 voix (dont les États-Unis et l'URSS), contre 13 et 10 abstentions, la résolution ne sera jamais appliquée. </a:t>
            </a:r>
          </a:p>
        </p:txBody>
      </p:sp>
    </p:spTree>
    <p:extLst>
      <p:ext uri="{BB962C8B-B14F-4D97-AF65-F5344CB8AC3E}">
        <p14:creationId xmlns:p14="http://schemas.microsoft.com/office/powerpoint/2010/main" val="426454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39952" y="188640"/>
            <a:ext cx="4546848" cy="1228998"/>
          </a:xfrm>
        </p:spPr>
        <p:txBody>
          <a:bodyPr>
            <a:normAutofit fontScale="90000"/>
          </a:bodyPr>
          <a:lstStyle/>
          <a:p>
            <a:r>
              <a:rPr lang="fr-FR" dirty="0"/>
              <a:t>Plan de partage ONU de 1947</a:t>
            </a:r>
          </a:p>
        </p:txBody>
      </p:sp>
      <p:sp>
        <p:nvSpPr>
          <p:cNvPr id="3" name="Espace réservé du contenu 2"/>
          <p:cNvSpPr>
            <a:spLocks noGrp="1"/>
          </p:cNvSpPr>
          <p:nvPr>
            <p:ph idx="1"/>
          </p:nvPr>
        </p:nvSpPr>
        <p:spPr>
          <a:xfrm>
            <a:off x="4139952" y="1600200"/>
            <a:ext cx="4546848" cy="4525963"/>
          </a:xfrm>
        </p:spPr>
        <p:txBody>
          <a:bodyPr>
            <a:normAutofit fontScale="92500" lnSpcReduction="20000"/>
          </a:bodyPr>
          <a:lstStyle/>
          <a:p>
            <a:r>
              <a:rPr lang="fr-FR" dirty="0"/>
              <a:t>ONU succède à la SDN : le traitement du Mandat de 1922</a:t>
            </a:r>
          </a:p>
          <a:p>
            <a:r>
              <a:rPr lang="fr-FR" dirty="0"/>
              <a:t>Dans le processus de décolonisation britannique</a:t>
            </a:r>
          </a:p>
          <a:p>
            <a:r>
              <a:rPr lang="fr-FR" dirty="0"/>
              <a:t>Refus de tous les Etats arabes qui veulent se partager la Palestine</a:t>
            </a:r>
          </a:p>
          <a:p>
            <a:pPr marL="0" indent="0">
              <a:buNone/>
            </a:pPr>
            <a:r>
              <a:rPr lang="fr-FR" dirty="0"/>
              <a:t>=&gt; Hostiles à l’identité palestinienne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
            <a:ext cx="38100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28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8E2F16-0732-490F-BA7E-3BD0C5C25562}"/>
              </a:ext>
            </a:extLst>
          </p:cNvPr>
          <p:cNvSpPr>
            <a:spLocks noGrp="1"/>
          </p:cNvSpPr>
          <p:nvPr>
            <p:ph type="title"/>
          </p:nvPr>
        </p:nvSpPr>
        <p:spPr/>
        <p:txBody>
          <a:bodyPr/>
          <a:lstStyle/>
          <a:p>
            <a:r>
              <a:rPr lang="fr-FR" dirty="0"/>
              <a:t>Où tout à commencé</a:t>
            </a:r>
          </a:p>
        </p:txBody>
      </p:sp>
      <p:sp>
        <p:nvSpPr>
          <p:cNvPr id="4" name="Rectangle 1">
            <a:extLst>
              <a:ext uri="{FF2B5EF4-FFF2-40B4-BE49-F238E27FC236}">
                <a16:creationId xmlns:a16="http://schemas.microsoft.com/office/drawing/2014/main" id="{5202B419-1379-41B6-832E-2C86A664CC89}"/>
              </a:ext>
            </a:extLst>
          </p:cNvPr>
          <p:cNvSpPr>
            <a:spLocks noGrp="1" noChangeArrowheads="1"/>
          </p:cNvSpPr>
          <p:nvPr>
            <p:ph idx="1"/>
          </p:nvPr>
        </p:nvSpPr>
        <p:spPr bwMode="auto">
          <a:xfrm>
            <a:off x="160436" y="1642063"/>
            <a:ext cx="850728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1" u="none" strike="noStrike" cap="none" normalizeH="0" baseline="0" dirty="0">
                <a:ln>
                  <a:noFill/>
                </a:ln>
                <a:solidFill>
                  <a:schemeClr val="tx1"/>
                </a:solidFill>
                <a:effectLst/>
                <a:latin typeface="Arial" panose="020B0604020202020204" pitchFamily="34" charset="0"/>
              </a:rPr>
              <a:t>Genèse</a:t>
            </a:r>
            <a:r>
              <a:rPr kumimoji="0" lang="fr-FR" altLang="fr-FR" sz="1800" b="0" i="0" u="none" strike="noStrike" cap="none" normalizeH="0" baseline="0" dirty="0">
                <a:ln>
                  <a:noFill/>
                </a:ln>
                <a:solidFill>
                  <a:schemeClr val="tx1"/>
                </a:solidFill>
                <a:effectLst/>
                <a:latin typeface="Arial" panose="020B0604020202020204" pitchFamily="34" charset="0"/>
              </a:rPr>
              <a:t> 2-2 : « Dieu dit (à Abraham): « Prends ton fils, ton unique, celui que tu aimes, Isaac, va au pays de </a:t>
            </a:r>
            <a:r>
              <a:rPr kumimoji="0" lang="fr-FR" altLang="fr-FR" sz="1800" b="0" i="0" u="none" strike="noStrike" cap="none" normalizeH="0" baseline="0" dirty="0" err="1">
                <a:ln>
                  <a:noFill/>
                </a:ln>
                <a:solidFill>
                  <a:schemeClr val="tx1"/>
                </a:solidFill>
                <a:effectLst/>
                <a:latin typeface="Arial" panose="020B0604020202020204" pitchFamily="34" charset="0"/>
              </a:rPr>
              <a:t>Moriah</a:t>
            </a:r>
            <a:r>
              <a:rPr kumimoji="0" lang="fr-FR" altLang="fr-FR" sz="1800" b="0" i="0" u="none" strike="noStrike" cap="none" normalizeH="0" baseline="0" dirty="0">
                <a:ln>
                  <a:noFill/>
                </a:ln>
                <a:solidFill>
                  <a:schemeClr val="tx1"/>
                </a:solidFill>
                <a:effectLst/>
                <a:latin typeface="Arial" panose="020B0604020202020204" pitchFamily="34" charset="0"/>
              </a:rPr>
              <a:t>, et là tu l’offriras en holocauste sur la montagne que je t’indiquerai. »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1" u="none" strike="noStrike" cap="none" normalizeH="0" baseline="0" dirty="0">
                <a:ln>
                  <a:noFill/>
                </a:ln>
                <a:solidFill>
                  <a:schemeClr val="tx1"/>
                </a:solidFill>
                <a:effectLst/>
                <a:latin typeface="Arial" panose="020B0604020202020204" pitchFamily="34" charset="0"/>
              </a:rPr>
              <a:t>Chroniques </a:t>
            </a:r>
            <a:r>
              <a:rPr kumimoji="0" lang="fr-FR" altLang="fr-FR" sz="1800" b="0" u="none" strike="noStrike" cap="none" normalizeH="0" baseline="0" dirty="0">
                <a:ln>
                  <a:noFill/>
                </a:ln>
                <a:solidFill>
                  <a:schemeClr val="tx1"/>
                </a:solidFill>
                <a:effectLst/>
                <a:latin typeface="Arial" panose="020B0604020202020204" pitchFamily="34" charset="0"/>
              </a:rPr>
              <a:t>II, 3-1 :</a:t>
            </a:r>
            <a:r>
              <a:rPr kumimoji="0" lang="fr-FR" altLang="fr-FR" sz="1800" b="0" i="0" u="none" strike="noStrike" cap="none" normalizeH="0" baseline="0" dirty="0">
                <a:ln>
                  <a:noFill/>
                </a:ln>
                <a:solidFill>
                  <a:schemeClr val="tx1"/>
                </a:solidFill>
                <a:effectLst/>
                <a:latin typeface="Arial" panose="020B0604020202020204" pitchFamily="34" charset="0"/>
              </a:rPr>
              <a:t>« Le roi Salomon commence à construire le temple du Seigneur à Jérusalem, sur la montagne de </a:t>
            </a:r>
            <a:r>
              <a:rPr kumimoji="0" lang="fr-FR" altLang="fr-FR" sz="1800" b="0" i="0" u="none" strike="noStrike" cap="none" normalizeH="0" baseline="0" dirty="0" err="1">
                <a:ln>
                  <a:noFill/>
                </a:ln>
                <a:solidFill>
                  <a:schemeClr val="tx1"/>
                </a:solidFill>
                <a:effectLst/>
                <a:latin typeface="Arial" panose="020B0604020202020204" pitchFamily="34" charset="0"/>
              </a:rPr>
              <a:t>Moria</a:t>
            </a:r>
            <a:r>
              <a:rPr kumimoji="0" lang="fr-FR" altLang="fr-FR" sz="1800" b="0" i="0" u="none" strike="noStrike" cap="none" normalizeH="0" baseline="0" dirty="0">
                <a:ln>
                  <a:noFill/>
                </a:ln>
                <a:solidFill>
                  <a:schemeClr val="tx1"/>
                </a:solidFill>
                <a:effectLst/>
                <a:latin typeface="Arial" panose="020B0604020202020204" pitchFamily="34" charset="0"/>
              </a:rPr>
              <a:t>. » </a:t>
            </a:r>
          </a:p>
        </p:txBody>
      </p:sp>
      <p:sp>
        <p:nvSpPr>
          <p:cNvPr id="5" name="Rectangle 1">
            <a:extLst>
              <a:ext uri="{FF2B5EF4-FFF2-40B4-BE49-F238E27FC236}">
                <a16:creationId xmlns:a16="http://schemas.microsoft.com/office/drawing/2014/main" id="{5DE79AE1-40AF-4273-B841-CD086A0E1ECC}"/>
              </a:ext>
            </a:extLst>
          </p:cNvPr>
          <p:cNvSpPr txBox="1">
            <a:spLocks noChangeArrowheads="1"/>
          </p:cNvSpPr>
          <p:nvPr/>
        </p:nvSpPr>
        <p:spPr bwMode="auto">
          <a:xfrm>
            <a:off x="179512" y="3429000"/>
            <a:ext cx="850728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fontAlgn="base" hangingPunct="0">
              <a:spcBef>
                <a:spcPct val="0"/>
              </a:spcBef>
              <a:spcAft>
                <a:spcPct val="0"/>
              </a:spcAft>
              <a:buFontTx/>
              <a:buNone/>
            </a:pPr>
            <a:r>
              <a:rPr lang="fr-FR" altLang="fr-FR" sz="1800" dirty="0">
                <a:latin typeface="Arial" panose="020B0604020202020204" pitchFamily="34" charset="0"/>
              </a:rPr>
              <a:t>Deux traditions antagonistes :</a:t>
            </a:r>
          </a:p>
          <a:p>
            <a:pPr marL="0" indent="0" eaLnBrk="0" fontAlgn="base" hangingPunct="0">
              <a:spcBef>
                <a:spcPct val="0"/>
              </a:spcBef>
              <a:spcAft>
                <a:spcPct val="0"/>
              </a:spcAft>
              <a:buFontTx/>
              <a:buNone/>
            </a:pPr>
            <a:endParaRPr lang="fr-FR" altLang="fr-FR" sz="1800" dirty="0">
              <a:latin typeface="Arial" panose="020B0604020202020204" pitchFamily="34" charset="0"/>
            </a:endParaRPr>
          </a:p>
          <a:p>
            <a:pPr marL="0" indent="0" eaLnBrk="0" fontAlgn="base" hangingPunct="0">
              <a:spcBef>
                <a:spcPct val="0"/>
              </a:spcBef>
              <a:spcAft>
                <a:spcPct val="0"/>
              </a:spcAft>
              <a:buFontTx/>
              <a:buNone/>
            </a:pPr>
            <a:r>
              <a:rPr lang="fr-FR" altLang="fr-FR" sz="1800" dirty="0">
                <a:latin typeface="Arial" panose="020B0604020202020204" pitchFamily="34" charset="0"/>
              </a:rPr>
              <a:t>1. Les Samaritains identifient la </a:t>
            </a:r>
            <a:r>
              <a:rPr lang="fr-FR" altLang="fr-FR" sz="1800" dirty="0" err="1">
                <a:latin typeface="Arial" panose="020B0604020202020204" pitchFamily="34" charset="0"/>
              </a:rPr>
              <a:t>Moria</a:t>
            </a:r>
            <a:r>
              <a:rPr lang="fr-FR" altLang="fr-FR" sz="1800" dirty="0">
                <a:latin typeface="Arial" panose="020B0604020202020204" pitchFamily="34" charset="0"/>
              </a:rPr>
              <a:t> au mont </a:t>
            </a:r>
            <a:r>
              <a:rPr lang="fr-FR" altLang="fr-FR" sz="1800" dirty="0" err="1">
                <a:latin typeface="Arial" panose="020B0604020202020204" pitchFamily="34" charset="0"/>
              </a:rPr>
              <a:t>Gerizim</a:t>
            </a:r>
            <a:r>
              <a:rPr lang="fr-FR" altLang="fr-FR" sz="1800" dirty="0">
                <a:latin typeface="Arial" panose="020B0604020202020204" pitchFamily="34" charset="0"/>
              </a:rPr>
              <a:t>, près de Naplouse</a:t>
            </a:r>
          </a:p>
          <a:p>
            <a:pPr marL="0" indent="0" eaLnBrk="0" fontAlgn="base" hangingPunct="0">
              <a:spcBef>
                <a:spcPct val="0"/>
              </a:spcBef>
              <a:spcAft>
                <a:spcPct val="0"/>
              </a:spcAft>
              <a:buFontTx/>
              <a:buNone/>
            </a:pPr>
            <a:r>
              <a:rPr lang="fr-FR" altLang="fr-FR" sz="1800" dirty="0">
                <a:latin typeface="Arial" panose="020B0604020202020204" pitchFamily="34" charset="0"/>
              </a:rPr>
              <a:t>2. Les Juifs la situent à Jérusalem</a:t>
            </a:r>
          </a:p>
          <a:p>
            <a:pPr marL="0" indent="0" eaLnBrk="0" fontAlgn="base" hangingPunct="0">
              <a:spcBef>
                <a:spcPct val="0"/>
              </a:spcBef>
              <a:spcAft>
                <a:spcPct val="0"/>
              </a:spcAft>
              <a:buFontTx/>
              <a:buNone/>
            </a:pPr>
            <a:endParaRPr lang="fr-FR" altLang="fr-FR" sz="1800" dirty="0">
              <a:latin typeface="Arial" panose="020B0604020202020204" pitchFamily="34" charset="0"/>
            </a:endParaRPr>
          </a:p>
          <a:p>
            <a:pPr marL="0" indent="0" eaLnBrk="0" fontAlgn="base" hangingPunct="0">
              <a:spcBef>
                <a:spcPct val="0"/>
              </a:spcBef>
              <a:spcAft>
                <a:spcPct val="0"/>
              </a:spcAft>
              <a:buFontTx/>
              <a:buNone/>
            </a:pPr>
            <a:r>
              <a:rPr lang="fr-FR" altLang="fr-FR" sz="1800" dirty="0">
                <a:latin typeface="Arial" panose="020B0604020202020204" pitchFamily="34" charset="0"/>
              </a:rPr>
              <a:t>=&gt; Pas de traces archéologiques</a:t>
            </a:r>
          </a:p>
        </p:txBody>
      </p:sp>
    </p:spTree>
    <p:extLst>
      <p:ext uri="{BB962C8B-B14F-4D97-AF65-F5344CB8AC3E}">
        <p14:creationId xmlns:p14="http://schemas.microsoft.com/office/powerpoint/2010/main" val="299423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95936" y="0"/>
            <a:ext cx="4690864" cy="2492896"/>
          </a:xfrm>
        </p:spPr>
        <p:txBody>
          <a:bodyPr>
            <a:normAutofit/>
          </a:bodyPr>
          <a:lstStyle/>
          <a:p>
            <a:r>
              <a:rPr lang="fr-FR" dirty="0"/>
              <a:t>Premières guerres arabo-israéliennes</a:t>
            </a:r>
            <a:br>
              <a:rPr lang="fr-FR" dirty="0"/>
            </a:br>
            <a:r>
              <a:rPr lang="fr-FR" dirty="0"/>
              <a:t>1948 - 1949</a:t>
            </a:r>
          </a:p>
        </p:txBody>
      </p:sp>
      <p:pic>
        <p:nvPicPr>
          <p:cNvPr id="4100" name="Picture 4" descr="PNG - 384.9 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8" y="0"/>
            <a:ext cx="3839785" cy="698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763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CCC73-ECAF-49E1-898F-B37A0DF22C59}"/>
              </a:ext>
            </a:extLst>
          </p:cNvPr>
          <p:cNvSpPr>
            <a:spLocks noGrp="1"/>
          </p:cNvSpPr>
          <p:nvPr>
            <p:ph type="title"/>
          </p:nvPr>
        </p:nvSpPr>
        <p:spPr/>
        <p:txBody>
          <a:bodyPr>
            <a:normAutofit fontScale="90000"/>
          </a:bodyPr>
          <a:lstStyle/>
          <a:p>
            <a:r>
              <a:rPr lang="fr-FR" dirty="0"/>
              <a:t>Ben Gourion proclame la naissance de l’Etat d’Israël, le 14 mai 1948</a:t>
            </a:r>
          </a:p>
        </p:txBody>
      </p:sp>
      <p:sp>
        <p:nvSpPr>
          <p:cNvPr id="3" name="Espace réservé du contenu 2">
            <a:extLst>
              <a:ext uri="{FF2B5EF4-FFF2-40B4-BE49-F238E27FC236}">
                <a16:creationId xmlns:a16="http://schemas.microsoft.com/office/drawing/2014/main" id="{DBE20C26-5EA6-4E26-BD0C-C419A14C613E}"/>
              </a:ext>
            </a:extLst>
          </p:cNvPr>
          <p:cNvSpPr>
            <a:spLocks noGrp="1"/>
          </p:cNvSpPr>
          <p:nvPr>
            <p:ph idx="1"/>
          </p:nvPr>
        </p:nvSpPr>
        <p:spPr/>
        <p:txBody>
          <a:bodyPr>
            <a:normAutofit fontScale="85000" lnSpcReduction="10000"/>
          </a:bodyPr>
          <a:lstStyle/>
          <a:p>
            <a:r>
              <a:rPr lang="fr-FR" dirty="0"/>
              <a:t>Israël, lieu de naissance du peuple juif et du monothéisme</a:t>
            </a:r>
          </a:p>
          <a:p>
            <a:r>
              <a:rPr lang="fr-FR" dirty="0"/>
              <a:t>Principe des nationalités, Balfour, mandat de la SDN</a:t>
            </a:r>
          </a:p>
          <a:p>
            <a:r>
              <a:rPr lang="fr-FR" dirty="0"/>
              <a:t>« la catastrophe (Shoah) dans la quelle ont été assassinés des millions de juifs d’Europe »</a:t>
            </a:r>
          </a:p>
          <a:p>
            <a:r>
              <a:rPr lang="fr-FR" dirty="0"/>
              <a:t>Plan de partage de l’ONU</a:t>
            </a:r>
          </a:p>
          <a:p>
            <a:pPr>
              <a:buFont typeface="Symbol" panose="05050102010706020507" pitchFamily="18" charset="2"/>
              <a:buChar char="Þ"/>
            </a:pPr>
            <a:r>
              <a:rPr lang="fr-FR" dirty="0"/>
              <a:t>Ce n’est pas une réparation de la Shoah</a:t>
            </a:r>
          </a:p>
          <a:p>
            <a:pPr>
              <a:buFont typeface="Symbol" panose="05050102010706020507" pitchFamily="18" charset="2"/>
              <a:buChar char="Þ"/>
            </a:pPr>
            <a:r>
              <a:rPr lang="fr-FR" dirty="0"/>
              <a:t>Israël sera démocratique, fondé sur la liberté, la justice, l’égalité de tous ses citoyens (juifs et non juifs)</a:t>
            </a:r>
          </a:p>
        </p:txBody>
      </p:sp>
    </p:spTree>
    <p:extLst>
      <p:ext uri="{BB962C8B-B14F-4D97-AF65-F5344CB8AC3E}">
        <p14:creationId xmlns:p14="http://schemas.microsoft.com/office/powerpoint/2010/main" val="2121951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29442" y="34993"/>
            <a:ext cx="3957358" cy="1382645"/>
          </a:xfrm>
        </p:spPr>
        <p:txBody>
          <a:bodyPr>
            <a:normAutofit fontScale="90000"/>
          </a:bodyPr>
          <a:lstStyle/>
          <a:p>
            <a:r>
              <a:rPr lang="fr-FR" dirty="0"/>
              <a:t>La guerre des Six jours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7" y="34993"/>
            <a:ext cx="4714875"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074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828"/>
            <a:ext cx="8229600" cy="1143000"/>
          </a:xfrm>
        </p:spPr>
        <p:txBody>
          <a:bodyPr>
            <a:normAutofit fontScale="90000"/>
          </a:bodyPr>
          <a:lstStyle/>
          <a:p>
            <a:r>
              <a:rPr lang="fr-FR" dirty="0"/>
              <a:t>Questions de vocabulaire : </a:t>
            </a:r>
            <a:br>
              <a:rPr lang="fr-FR" dirty="0"/>
            </a:br>
            <a:r>
              <a:rPr lang="fr-FR" dirty="0"/>
              <a:t>résolution 242 en 1967</a:t>
            </a: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210" y="1400630"/>
            <a:ext cx="8784976" cy="1440160"/>
          </a:xfrm>
          <a:prstGeom prst="rect">
            <a:avLst/>
          </a:prstGeom>
          <a:noFill/>
          <a:ln>
            <a:noFill/>
          </a:ln>
        </p:spPr>
      </p:pic>
      <p:sp>
        <p:nvSpPr>
          <p:cNvPr id="5" name="Espace réservé du contenu 4"/>
          <p:cNvSpPr>
            <a:spLocks noGrp="1"/>
          </p:cNvSpPr>
          <p:nvPr>
            <p:ph idx="1"/>
          </p:nvPr>
        </p:nvSpPr>
        <p:spPr>
          <a:xfrm>
            <a:off x="457200" y="2840790"/>
            <a:ext cx="8147248" cy="3528392"/>
          </a:xfrm>
        </p:spPr>
        <p:txBody>
          <a:bodyPr>
            <a:normAutofit fontScale="62500" lnSpcReduction="20000"/>
          </a:bodyPr>
          <a:lstStyle/>
          <a:p>
            <a:pPr lvl="0"/>
            <a:r>
              <a:rPr lang="fr-FR" dirty="0"/>
              <a:t>Le </a:t>
            </a:r>
            <a:r>
              <a:rPr lang="fr-FR" b="1" dirty="0"/>
              <a:t>retrait des forces armées israéliennes</a:t>
            </a:r>
            <a:r>
              <a:rPr lang="fr-FR" dirty="0"/>
              <a:t> des territoires occupés lors du récent conflit</a:t>
            </a:r>
          </a:p>
          <a:p>
            <a:pPr lvl="0"/>
            <a:r>
              <a:rPr lang="fr-FR" dirty="0"/>
              <a:t>La cessation de tous états de belligérance et la </a:t>
            </a:r>
            <a:r>
              <a:rPr lang="fr-FR" b="1" dirty="0"/>
              <a:t>reconnaissance de la souveraineté, de l’intégrité territoriale et de l’indépendance politique de chaque État de la région</a:t>
            </a:r>
            <a:r>
              <a:rPr lang="fr-FR" dirty="0"/>
              <a:t> et de son droit de vivre en paix à l’intérieur de frontières sûres et reconnues à l’abri de menaces ou d’actes de force </a:t>
            </a:r>
          </a:p>
          <a:p>
            <a:r>
              <a:rPr lang="fr-FR" dirty="0"/>
              <a:t>L’</a:t>
            </a:r>
            <a:r>
              <a:rPr lang="fr-FR" b="1" dirty="0"/>
              <a:t>inviolabilité territoriale de chaque État de la région</a:t>
            </a:r>
            <a:r>
              <a:rPr lang="fr-FR" dirty="0"/>
              <a:t> </a:t>
            </a:r>
          </a:p>
          <a:p>
            <a:r>
              <a:rPr lang="fr-FR" dirty="0"/>
              <a:t>La nécessité « de réaliser un juste règlement du problème des réfugiés » : seule mention des Palestiniens, qui laisse possible un règlement territorial ou financier</a:t>
            </a:r>
          </a:p>
          <a:p>
            <a:endParaRPr lang="fr-FR" dirty="0"/>
          </a:p>
          <a:p>
            <a:pPr marL="0" indent="0">
              <a:buNone/>
            </a:pPr>
            <a:r>
              <a:rPr lang="fr-FR" dirty="0"/>
              <a:t>=&gt; Pas de mention des Palestiniens ; mention seulement des Réfugiés</a:t>
            </a:r>
          </a:p>
          <a:p>
            <a:endParaRPr lang="fr-FR" dirty="0"/>
          </a:p>
          <a:p>
            <a:endParaRPr lang="fr-FR" dirty="0"/>
          </a:p>
        </p:txBody>
      </p:sp>
    </p:spTree>
    <p:extLst>
      <p:ext uri="{BB962C8B-B14F-4D97-AF65-F5344CB8AC3E}">
        <p14:creationId xmlns:p14="http://schemas.microsoft.com/office/powerpoint/2010/main" val="878566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0"/>
            <a:ext cx="3682752" cy="1417638"/>
          </a:xfrm>
        </p:spPr>
        <p:txBody>
          <a:bodyPr>
            <a:normAutofit fontScale="90000"/>
          </a:bodyPr>
          <a:lstStyle/>
          <a:p>
            <a:r>
              <a:rPr lang="fr-FR" dirty="0"/>
              <a:t>La guerre de Kippour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
            <a:ext cx="4714875"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48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Questions de vocabulaire</a:t>
            </a:r>
            <a:br>
              <a:rPr lang="fr-FR" dirty="0"/>
            </a:br>
            <a:r>
              <a:rPr lang="fr-FR" dirty="0"/>
              <a:t>Diaspora palestinienne</a:t>
            </a:r>
          </a:p>
        </p:txBody>
      </p:sp>
      <p:sp>
        <p:nvSpPr>
          <p:cNvPr id="3" name="Espace réservé du contenu 2"/>
          <p:cNvSpPr>
            <a:spLocks noGrp="1"/>
          </p:cNvSpPr>
          <p:nvPr>
            <p:ph idx="1"/>
          </p:nvPr>
        </p:nvSpPr>
        <p:spPr>
          <a:xfrm>
            <a:off x="457200" y="1124744"/>
            <a:ext cx="8229600" cy="5001419"/>
          </a:xfrm>
        </p:spPr>
        <p:txBody>
          <a:bodyPr>
            <a:normAutofit fontScale="70000" lnSpcReduction="20000"/>
          </a:bodyPr>
          <a:lstStyle/>
          <a:p>
            <a:pPr marL="0" indent="0">
              <a:buNone/>
            </a:pPr>
            <a:endParaRPr lang="fr-FR" dirty="0"/>
          </a:p>
          <a:p>
            <a:r>
              <a:rPr lang="fr-FR" dirty="0"/>
              <a:t>Palestiniens chrétiens :</a:t>
            </a:r>
          </a:p>
          <a:p>
            <a:pPr marL="0" indent="0">
              <a:buNone/>
            </a:pPr>
            <a:r>
              <a:rPr lang="fr-FR" dirty="0"/>
              <a:t>2010, </a:t>
            </a:r>
            <a:r>
              <a:rPr lang="fr-FR" b="1" dirty="0"/>
              <a:t>en Israël</a:t>
            </a:r>
            <a:r>
              <a:rPr lang="fr-FR" dirty="0"/>
              <a:t>, 120 000, 15 % de la population palestinienne et 2 % de la population totale du pays. Les chrétiens se trouvent surtout dans le Nord, dans les villes de Nazareth et de Haïfa. Les fidèles orthodoxes constituent la majorité, suivis des fidèles latins et des fidèles grecs catholiques. </a:t>
            </a:r>
          </a:p>
          <a:p>
            <a:pPr marL="0" indent="0">
              <a:buNone/>
            </a:pPr>
            <a:r>
              <a:rPr lang="fr-FR" dirty="0"/>
              <a:t>Sous </a:t>
            </a:r>
            <a:r>
              <a:rPr lang="fr-FR" b="1" dirty="0"/>
              <a:t>autorité palestinienne</a:t>
            </a:r>
            <a:r>
              <a:rPr lang="fr-FR" dirty="0"/>
              <a:t>, 50 000 Palestiniens chrétiens répartis entre Jérusalem-Est et la Cisjordanie, dans les villes et villages du district de Bethléem (Bethléem, Beit </a:t>
            </a:r>
            <a:r>
              <a:rPr lang="fr-FR" dirty="0" err="1"/>
              <a:t>Jala</a:t>
            </a:r>
            <a:r>
              <a:rPr lang="fr-FR" dirty="0"/>
              <a:t> et Beit </a:t>
            </a:r>
            <a:r>
              <a:rPr lang="fr-FR" dirty="0" err="1"/>
              <a:t>Sahour</a:t>
            </a:r>
            <a:r>
              <a:rPr lang="fr-FR" dirty="0"/>
              <a:t>) et de Ramallah (la ville de Ramallah et les villages de </a:t>
            </a:r>
            <a:r>
              <a:rPr lang="fr-FR" dirty="0" err="1"/>
              <a:t>Taybeh</a:t>
            </a:r>
            <a:r>
              <a:rPr lang="fr-FR" dirty="0"/>
              <a:t>, </a:t>
            </a:r>
            <a:r>
              <a:rPr lang="fr-FR" dirty="0" err="1"/>
              <a:t>Jifna</a:t>
            </a:r>
            <a:r>
              <a:rPr lang="fr-FR" dirty="0"/>
              <a:t>, </a:t>
            </a:r>
            <a:r>
              <a:rPr lang="fr-FR" dirty="0" err="1"/>
              <a:t>Birzeit</a:t>
            </a:r>
            <a:r>
              <a:rPr lang="fr-FR" dirty="0"/>
              <a:t>, </a:t>
            </a:r>
            <a:r>
              <a:rPr lang="fr-FR" dirty="0" err="1"/>
              <a:t>Zababdeh</a:t>
            </a:r>
            <a:r>
              <a:rPr lang="fr-FR" dirty="0"/>
              <a:t>) </a:t>
            </a:r>
          </a:p>
          <a:p>
            <a:r>
              <a:rPr lang="fr-FR" dirty="0"/>
              <a:t>Division religieuse : 13 Eglises reconnues par les gouvernements (églises grecque orthodoxe, latine et arménienne apostolique dominent suivies par les églises catholiques orientales, orthodoxes et protestantes).</a:t>
            </a:r>
          </a:p>
        </p:txBody>
      </p:sp>
    </p:spTree>
    <p:extLst>
      <p:ext uri="{BB962C8B-B14F-4D97-AF65-F5344CB8AC3E}">
        <p14:creationId xmlns:p14="http://schemas.microsoft.com/office/powerpoint/2010/main" val="2014275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de vocabulaire</a:t>
            </a:r>
          </a:p>
        </p:txBody>
      </p:sp>
      <p:sp>
        <p:nvSpPr>
          <p:cNvPr id="3" name="Espace réservé du contenu 2"/>
          <p:cNvSpPr>
            <a:spLocks noGrp="1"/>
          </p:cNvSpPr>
          <p:nvPr>
            <p:ph idx="1"/>
          </p:nvPr>
        </p:nvSpPr>
        <p:spPr/>
        <p:txBody>
          <a:bodyPr>
            <a:normAutofit fontScale="70000" lnSpcReduction="20000"/>
          </a:bodyPr>
          <a:lstStyle/>
          <a:p>
            <a:pPr marL="0" indent="0" algn="ctr">
              <a:buNone/>
            </a:pPr>
            <a:r>
              <a:rPr lang="fr-FR" b="1" dirty="0"/>
              <a:t>Palestiniens de l’extérieur</a:t>
            </a:r>
          </a:p>
          <a:p>
            <a:pPr>
              <a:buFont typeface="Symbol"/>
              <a:buChar char="Þ"/>
            </a:pPr>
            <a:r>
              <a:rPr lang="fr-FR" dirty="0" err="1"/>
              <a:t>Naqba</a:t>
            </a:r>
            <a:r>
              <a:rPr lang="fr-FR" dirty="0"/>
              <a:t> 1947 – 1950 Réfugiés</a:t>
            </a:r>
          </a:p>
          <a:p>
            <a:pPr>
              <a:buFont typeface="Symbol"/>
              <a:buChar char="Þ"/>
            </a:pPr>
            <a:r>
              <a:rPr lang="fr-FR" dirty="0"/>
              <a:t>Départ vers les pays voisins, vers la Cisjordanie, vers Gaza</a:t>
            </a:r>
          </a:p>
          <a:p>
            <a:pPr marL="0" indent="0">
              <a:buNone/>
            </a:pPr>
            <a:endParaRPr lang="fr-FR" dirty="0"/>
          </a:p>
          <a:p>
            <a:pPr>
              <a:buFont typeface="Symbol"/>
              <a:buChar char="Þ"/>
            </a:pPr>
            <a:r>
              <a:rPr lang="fr-FR" dirty="0"/>
              <a:t>ONU invente l’UNWRA et statut de réfugiés pour les seuls Palestiniens : écoles spécifiques, allocations spécifiques, statut transmissible aux enfants =&gt; statut protecteur et qui enferme</a:t>
            </a:r>
          </a:p>
          <a:p>
            <a:pPr>
              <a:buFont typeface="Symbol"/>
              <a:buChar char="Þ"/>
            </a:pPr>
            <a:r>
              <a:rPr lang="fr-FR" dirty="0"/>
              <a:t>Pas d’intégrations dans les pays proches : Liban : près de 90 métiers interdits ; pas de droit à la propriété ; pas de nationalité libanaise</a:t>
            </a:r>
          </a:p>
          <a:p>
            <a:pPr marL="0" indent="0">
              <a:buNone/>
            </a:pPr>
            <a:endParaRPr lang="fr-FR" dirty="0"/>
          </a:p>
          <a:p>
            <a:pPr marL="0" indent="0">
              <a:buNone/>
            </a:pPr>
            <a:r>
              <a:rPr lang="fr-FR" dirty="0"/>
              <a:t>Revendication : droit au retour</a:t>
            </a:r>
          </a:p>
          <a:p>
            <a:pPr marL="0" indent="0">
              <a:buNone/>
            </a:pPr>
            <a:r>
              <a:rPr lang="fr-FR" dirty="0"/>
              <a:t>Ou indemnisation</a:t>
            </a:r>
          </a:p>
          <a:p>
            <a:pPr marL="0" indent="0">
              <a:buNone/>
            </a:pPr>
            <a:r>
              <a:rPr lang="fr-FR" dirty="0"/>
              <a:t>Argument israélien : 1947 – 1962 : 1 million de Juifs sont expulsés des pays arabes, sans indemnisation</a:t>
            </a:r>
          </a:p>
        </p:txBody>
      </p:sp>
    </p:spTree>
    <p:extLst>
      <p:ext uri="{BB962C8B-B14F-4D97-AF65-F5344CB8AC3E}">
        <p14:creationId xmlns:p14="http://schemas.microsoft.com/office/powerpoint/2010/main" val="41968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5210E-B939-4007-809C-801CC1B9C253}"/>
              </a:ext>
            </a:extLst>
          </p:cNvPr>
          <p:cNvSpPr>
            <a:spLocks noGrp="1"/>
          </p:cNvSpPr>
          <p:nvPr>
            <p:ph type="title"/>
          </p:nvPr>
        </p:nvSpPr>
        <p:spPr/>
        <p:txBody>
          <a:bodyPr/>
          <a:lstStyle/>
          <a:p>
            <a:r>
              <a:rPr lang="fr-FR" dirty="0"/>
              <a:t>Gaza</a:t>
            </a:r>
          </a:p>
        </p:txBody>
      </p:sp>
      <p:pic>
        <p:nvPicPr>
          <p:cNvPr id="5" name="Espace réservé du contenu 4">
            <a:extLst>
              <a:ext uri="{FF2B5EF4-FFF2-40B4-BE49-F238E27FC236}">
                <a16:creationId xmlns:a16="http://schemas.microsoft.com/office/drawing/2014/main" id="{2A489690-82F3-44FE-93CA-81112AA5E6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951" y="1600200"/>
            <a:ext cx="4380098" cy="4525963"/>
          </a:xfrm>
        </p:spPr>
      </p:pic>
    </p:spTree>
    <p:extLst>
      <p:ext uri="{BB962C8B-B14F-4D97-AF65-F5344CB8AC3E}">
        <p14:creationId xmlns:p14="http://schemas.microsoft.com/office/powerpoint/2010/main" val="3403995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de vocabulaire</a:t>
            </a:r>
          </a:p>
        </p:txBody>
      </p:sp>
      <p:sp>
        <p:nvSpPr>
          <p:cNvPr id="3" name="Espace réservé du contenu 2"/>
          <p:cNvSpPr>
            <a:spLocks noGrp="1"/>
          </p:cNvSpPr>
          <p:nvPr>
            <p:ph idx="1"/>
          </p:nvPr>
        </p:nvSpPr>
        <p:spPr/>
        <p:txBody>
          <a:bodyPr>
            <a:normAutofit lnSpcReduction="10000"/>
          </a:bodyPr>
          <a:lstStyle/>
          <a:p>
            <a:pPr marL="0" indent="0" algn="ctr">
              <a:buNone/>
            </a:pPr>
            <a:r>
              <a:rPr lang="fr-FR" dirty="0"/>
              <a:t>Palestiniens de l’intérieur</a:t>
            </a:r>
          </a:p>
          <a:p>
            <a:pPr marL="0" indent="0">
              <a:buNone/>
            </a:pPr>
            <a:r>
              <a:rPr lang="fr-FR" dirty="0"/>
              <a:t>Après 1967, résidents de Cisjordanie et de Gaza</a:t>
            </a:r>
          </a:p>
          <a:p>
            <a:pPr marL="0" indent="0">
              <a:buNone/>
            </a:pPr>
            <a:r>
              <a:rPr lang="fr-FR" dirty="0"/>
              <a:t>des réfugiés et des non réfugiés</a:t>
            </a:r>
          </a:p>
          <a:p>
            <a:pPr marL="0" indent="0">
              <a:buNone/>
            </a:pPr>
            <a:r>
              <a:rPr lang="fr-FR" dirty="0"/>
              <a:t>A Cisjordanie, majorité de non réfugiés</a:t>
            </a:r>
          </a:p>
          <a:p>
            <a:pPr marL="0" indent="0">
              <a:buNone/>
            </a:pPr>
            <a:r>
              <a:rPr lang="fr-FR" dirty="0"/>
              <a:t>A Gaza, 80% de réfugiés de la </a:t>
            </a:r>
            <a:r>
              <a:rPr lang="fr-FR" dirty="0" err="1"/>
              <a:t>Naqba</a:t>
            </a:r>
            <a:r>
              <a:rPr lang="fr-FR" dirty="0"/>
              <a:t> et de 1967</a:t>
            </a:r>
          </a:p>
          <a:p>
            <a:pPr marL="0" indent="0">
              <a:buNone/>
            </a:pPr>
            <a:endParaRPr lang="fr-FR" dirty="0"/>
          </a:p>
          <a:p>
            <a:pPr marL="0" indent="0">
              <a:buNone/>
            </a:pPr>
            <a:r>
              <a:rPr lang="fr-FR" dirty="0"/>
              <a:t>=&gt; Fortes divisions sociales</a:t>
            </a:r>
          </a:p>
          <a:p>
            <a:r>
              <a:rPr lang="fr-FR" dirty="0"/>
              <a:t>Arabes israéliens</a:t>
            </a:r>
          </a:p>
        </p:txBody>
      </p:sp>
    </p:spTree>
    <p:extLst>
      <p:ext uri="{BB962C8B-B14F-4D97-AF65-F5344CB8AC3E}">
        <p14:creationId xmlns:p14="http://schemas.microsoft.com/office/powerpoint/2010/main" val="320522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de vocabulaire</a:t>
            </a:r>
          </a:p>
        </p:txBody>
      </p:sp>
      <p:sp>
        <p:nvSpPr>
          <p:cNvPr id="3" name="Espace réservé du contenu 2"/>
          <p:cNvSpPr>
            <a:spLocks noGrp="1"/>
          </p:cNvSpPr>
          <p:nvPr>
            <p:ph idx="1"/>
          </p:nvPr>
        </p:nvSpPr>
        <p:spPr/>
        <p:txBody>
          <a:bodyPr>
            <a:normAutofit/>
          </a:bodyPr>
          <a:lstStyle/>
          <a:p>
            <a:pPr marL="0" indent="0">
              <a:buNone/>
            </a:pPr>
            <a:r>
              <a:rPr lang="fr-FR" dirty="0"/>
              <a:t>Arabes israéliens ou Palestiniens d’Israël</a:t>
            </a:r>
          </a:p>
          <a:p>
            <a:pPr marL="0" indent="0">
              <a:buNone/>
            </a:pPr>
            <a:r>
              <a:rPr lang="fr-FR" dirty="0"/>
              <a:t>Majoritaires en Galilée (nord Israël)</a:t>
            </a:r>
          </a:p>
          <a:p>
            <a:pPr marL="0" indent="0">
              <a:buNone/>
            </a:pPr>
            <a:r>
              <a:rPr lang="fr-FR" dirty="0"/>
              <a:t>Dans les villes (Haïfa, Jérusalem, Tel Aviv…)</a:t>
            </a:r>
          </a:p>
          <a:p>
            <a:pPr marL="0" indent="0">
              <a:buNone/>
            </a:pPr>
            <a:r>
              <a:rPr lang="fr-FR" dirty="0"/>
              <a:t>Depuis 1966, égalité des droits politiques</a:t>
            </a:r>
          </a:p>
          <a:p>
            <a:pPr marL="0" indent="0">
              <a:buNone/>
            </a:pPr>
            <a:r>
              <a:rPr lang="fr-FR" dirty="0"/>
              <a:t>Mais des politiques publiques différenciées :</a:t>
            </a:r>
          </a:p>
          <a:p>
            <a:pPr marL="0" indent="0">
              <a:buNone/>
            </a:pPr>
            <a:r>
              <a:rPr lang="fr-FR" dirty="0"/>
              <a:t>Pas de service militaire obligatoire, donc pas de compensation (bourses plus rares, postes administratifs plus rares…)</a:t>
            </a:r>
          </a:p>
        </p:txBody>
      </p:sp>
    </p:spTree>
    <p:extLst>
      <p:ext uri="{BB962C8B-B14F-4D97-AF65-F5344CB8AC3E}">
        <p14:creationId xmlns:p14="http://schemas.microsoft.com/office/powerpoint/2010/main" val="72969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A6984-FEA3-4342-A226-1C263A6872EB}"/>
              </a:ext>
            </a:extLst>
          </p:cNvPr>
          <p:cNvSpPr>
            <a:spLocks noGrp="1"/>
          </p:cNvSpPr>
          <p:nvPr>
            <p:ph type="title"/>
          </p:nvPr>
        </p:nvSpPr>
        <p:spPr>
          <a:xfrm>
            <a:off x="457200" y="274638"/>
            <a:ext cx="8229600" cy="562074"/>
          </a:xfrm>
        </p:spPr>
        <p:txBody>
          <a:bodyPr>
            <a:noAutofit/>
          </a:bodyPr>
          <a:lstStyle/>
          <a:p>
            <a:r>
              <a:rPr lang="fr-FR" sz="3600" dirty="0"/>
              <a:t>Mont </a:t>
            </a:r>
            <a:r>
              <a:rPr lang="fr-FR" sz="3600" dirty="0" err="1"/>
              <a:t>Morah</a:t>
            </a:r>
            <a:r>
              <a:rPr lang="fr-FR" sz="3600" dirty="0"/>
              <a:t>, ou Mont Sion - Jérusalem</a:t>
            </a:r>
          </a:p>
        </p:txBody>
      </p:sp>
      <p:pic>
        <p:nvPicPr>
          <p:cNvPr id="5" name="Espace réservé du contenu 4">
            <a:extLst>
              <a:ext uri="{FF2B5EF4-FFF2-40B4-BE49-F238E27FC236}">
                <a16:creationId xmlns:a16="http://schemas.microsoft.com/office/drawing/2014/main" id="{52CD57D0-219F-4974-8EA7-B9FB37B684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80728"/>
            <a:ext cx="4751202" cy="5400600"/>
          </a:xfrm>
        </p:spPr>
      </p:pic>
      <p:sp>
        <p:nvSpPr>
          <p:cNvPr id="6" name="Titre 1">
            <a:extLst>
              <a:ext uri="{FF2B5EF4-FFF2-40B4-BE49-F238E27FC236}">
                <a16:creationId xmlns:a16="http://schemas.microsoft.com/office/drawing/2014/main" id="{6F2007D6-39AD-476A-98DE-CE3FA8CBE896}"/>
              </a:ext>
            </a:extLst>
          </p:cNvPr>
          <p:cNvSpPr txBox="1">
            <a:spLocks/>
          </p:cNvSpPr>
          <p:nvPr/>
        </p:nvSpPr>
        <p:spPr>
          <a:xfrm>
            <a:off x="-252536" y="6381328"/>
            <a:ext cx="4032448" cy="56207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a:t>Plan 1925</a:t>
            </a:r>
          </a:p>
        </p:txBody>
      </p:sp>
    </p:spTree>
    <p:extLst>
      <p:ext uri="{BB962C8B-B14F-4D97-AF65-F5344CB8AC3E}">
        <p14:creationId xmlns:p14="http://schemas.microsoft.com/office/powerpoint/2010/main" val="1145063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de vocabulaire</a:t>
            </a:r>
          </a:p>
        </p:txBody>
      </p:sp>
      <p:sp>
        <p:nvSpPr>
          <p:cNvPr id="3" name="Espace réservé du contenu 2"/>
          <p:cNvSpPr>
            <a:spLocks noGrp="1"/>
          </p:cNvSpPr>
          <p:nvPr>
            <p:ph idx="1"/>
          </p:nvPr>
        </p:nvSpPr>
        <p:spPr/>
        <p:txBody>
          <a:bodyPr>
            <a:normAutofit/>
          </a:bodyPr>
          <a:lstStyle/>
          <a:p>
            <a:pPr marL="0" indent="0">
              <a:buNone/>
            </a:pPr>
            <a:r>
              <a:rPr lang="fr-FR" dirty="0"/>
              <a:t>Arabes de Jérusalem Est</a:t>
            </a:r>
          </a:p>
          <a:p>
            <a:pPr marL="0" indent="0">
              <a:buNone/>
            </a:pPr>
            <a:r>
              <a:rPr lang="fr-FR" dirty="0"/>
              <a:t>Statut de résidents, pas de nationalité israélienne</a:t>
            </a:r>
          </a:p>
          <a:p>
            <a:pPr marL="0" indent="0">
              <a:buNone/>
            </a:pPr>
            <a:r>
              <a:rPr lang="fr-FR" dirty="0"/>
              <a:t>Droit de propriété restreint (autorisation pour construire presque jamais accordée)</a:t>
            </a:r>
          </a:p>
          <a:p>
            <a:pPr marL="0" indent="0">
              <a:buNone/>
            </a:pPr>
            <a:r>
              <a:rPr lang="fr-FR" dirty="0"/>
              <a:t>Boycott des élections locales, refus de payer les impôts locaux, pas bénéficiaires des dépenses municipales</a:t>
            </a:r>
          </a:p>
        </p:txBody>
      </p:sp>
    </p:spTree>
    <p:extLst>
      <p:ext uri="{BB962C8B-B14F-4D97-AF65-F5344CB8AC3E}">
        <p14:creationId xmlns:p14="http://schemas.microsoft.com/office/powerpoint/2010/main" val="4182009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t>Questions de vocabulaire : </a:t>
            </a:r>
            <a:r>
              <a:rPr lang="fr-FR" sz="3600" dirty="0"/>
              <a:t>les organisations palestiniennes nationales et laïques</a:t>
            </a:r>
          </a:p>
        </p:txBody>
      </p:sp>
      <p:sp>
        <p:nvSpPr>
          <p:cNvPr id="3" name="Espace réservé du contenu 2"/>
          <p:cNvSpPr>
            <a:spLocks noGrp="1"/>
          </p:cNvSpPr>
          <p:nvPr>
            <p:ph idx="1"/>
          </p:nvPr>
        </p:nvSpPr>
        <p:spPr/>
        <p:txBody>
          <a:bodyPr>
            <a:normAutofit fontScale="62500" lnSpcReduction="20000"/>
          </a:bodyPr>
          <a:lstStyle/>
          <a:p>
            <a:r>
              <a:rPr lang="fr-FR" dirty="0"/>
              <a:t>1957, création du Fatah par Yasser Arafat</a:t>
            </a:r>
          </a:p>
          <a:p>
            <a:r>
              <a:rPr lang="fr-FR" dirty="0"/>
              <a:t>Floraison d’organisations concurrentes : (PCP, FPLP, FDPLP, </a:t>
            </a:r>
            <a:r>
              <a:rPr lang="fr-FR" dirty="0" err="1"/>
              <a:t>Saika</a:t>
            </a:r>
            <a:r>
              <a:rPr lang="fr-FR" dirty="0"/>
              <a:t>, Fatah…), </a:t>
            </a:r>
          </a:p>
          <a:p>
            <a:endParaRPr lang="fr-FR" dirty="0"/>
          </a:p>
          <a:p>
            <a:r>
              <a:rPr lang="fr-FR" dirty="0"/>
              <a:t>1964, création à l’instigation de l’Egypte</a:t>
            </a:r>
          </a:p>
          <a:p>
            <a:endParaRPr lang="fr-FR" dirty="0"/>
          </a:p>
          <a:p>
            <a:r>
              <a:rPr lang="fr-FR" dirty="0"/>
              <a:t>Après 1967, structuration du mouvement national</a:t>
            </a:r>
          </a:p>
          <a:p>
            <a:pPr marL="0" indent="0">
              <a:buNone/>
            </a:pPr>
            <a:r>
              <a:rPr lang="fr-FR" dirty="0"/>
              <a:t>1968, OLP : confédération de 8 organisations, de la droite islamique à l’extrême-gauche marxiste représentées dans le Conseil national palestinien</a:t>
            </a:r>
          </a:p>
          <a:p>
            <a:pPr>
              <a:buFont typeface="Symbol"/>
              <a:buChar char="Þ"/>
            </a:pPr>
            <a:r>
              <a:rPr lang="fr-FR" dirty="0"/>
              <a:t>Structuration en mouvement de libération nationale</a:t>
            </a:r>
          </a:p>
          <a:p>
            <a:r>
              <a:rPr lang="fr-FR" dirty="0"/>
              <a:t>1974, reconnaissance par l’Assemblée générale de l’ONU comme seul représentant légitime du peuple palestinien</a:t>
            </a:r>
          </a:p>
          <a:p>
            <a:pPr>
              <a:buFontTx/>
              <a:buChar char="-"/>
            </a:pPr>
            <a:endParaRPr lang="fr-FR" dirty="0"/>
          </a:p>
          <a:p>
            <a:r>
              <a:rPr lang="fr-FR" dirty="0"/>
              <a:t>Hors OLP : </a:t>
            </a:r>
          </a:p>
          <a:p>
            <a:pPr marL="0" indent="0">
              <a:buNone/>
            </a:pPr>
            <a:r>
              <a:rPr lang="fr-FR" dirty="0"/>
              <a:t>- Hamas : 1988, issu des Frères musulmans</a:t>
            </a:r>
          </a:p>
          <a:p>
            <a:pPr marL="0" indent="0">
              <a:buNone/>
            </a:pPr>
            <a:r>
              <a:rPr lang="fr-FR" dirty="0"/>
              <a:t>- Jihad islamique</a:t>
            </a:r>
          </a:p>
        </p:txBody>
      </p:sp>
    </p:spTree>
    <p:extLst>
      <p:ext uri="{BB962C8B-B14F-4D97-AF65-F5344CB8AC3E}">
        <p14:creationId xmlns:p14="http://schemas.microsoft.com/office/powerpoint/2010/main" val="414782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Questions de vocabulaire : les organisations palestiniennes religieuses</a:t>
            </a:r>
          </a:p>
        </p:txBody>
      </p:sp>
      <p:sp>
        <p:nvSpPr>
          <p:cNvPr id="3" name="Espace réservé du contenu 2"/>
          <p:cNvSpPr>
            <a:spLocks noGrp="1"/>
          </p:cNvSpPr>
          <p:nvPr>
            <p:ph idx="1"/>
          </p:nvPr>
        </p:nvSpPr>
        <p:spPr/>
        <p:txBody>
          <a:bodyPr>
            <a:normAutofit fontScale="77500" lnSpcReduction="20000"/>
          </a:bodyPr>
          <a:lstStyle/>
          <a:p>
            <a:pPr>
              <a:buFontTx/>
              <a:buChar char="-"/>
            </a:pPr>
            <a:endParaRPr lang="fr-FR" dirty="0"/>
          </a:p>
          <a:p>
            <a:pPr marL="0" indent="0">
              <a:buNone/>
            </a:pPr>
            <a:r>
              <a:rPr lang="fr-FR" dirty="0"/>
              <a:t>Elles n’appartiennent pas à l’OLP, et s’inscrivent dans le mouvement de l’islamisme politique : </a:t>
            </a:r>
            <a:r>
              <a:rPr lang="fr-FR" dirty="0" err="1"/>
              <a:t>ré-islamiser</a:t>
            </a:r>
            <a:r>
              <a:rPr lang="fr-FR" dirty="0"/>
              <a:t> les sociétés musulmanes</a:t>
            </a:r>
          </a:p>
          <a:p>
            <a:pPr marL="0" indent="0">
              <a:buNone/>
            </a:pPr>
            <a:endParaRPr lang="fr-FR" dirty="0"/>
          </a:p>
          <a:p>
            <a:pPr>
              <a:buFontTx/>
              <a:buChar char="-"/>
            </a:pPr>
            <a:r>
              <a:rPr lang="fr-FR" dirty="0"/>
              <a:t>Frères musulmans, fondés en 1928 en Egypte, présent à Jérusalem (père de Tariq Ramadan) dès 1945. Action  à Gaza après 1967, dans le religieux, l’éducation, le social</a:t>
            </a:r>
          </a:p>
          <a:p>
            <a:pPr>
              <a:buFontTx/>
              <a:buChar char="-"/>
            </a:pPr>
            <a:r>
              <a:rPr lang="fr-FR" dirty="0"/>
              <a:t>1988, le Cheikh Yassine fonde le Hamas, issu des Frères musulmans : islam politique (choc de l’Iran, de l’Afghanistan, de l’échec de l’OLP)</a:t>
            </a:r>
          </a:p>
          <a:p>
            <a:pPr marL="0" indent="0">
              <a:buNone/>
            </a:pPr>
            <a:endParaRPr lang="fr-FR" dirty="0"/>
          </a:p>
          <a:p>
            <a:pPr marL="0" indent="0">
              <a:buNone/>
            </a:pPr>
            <a:r>
              <a:rPr lang="fr-FR" dirty="0"/>
              <a:t>- Jihad islamique</a:t>
            </a:r>
          </a:p>
        </p:txBody>
      </p:sp>
    </p:spTree>
    <p:extLst>
      <p:ext uri="{BB962C8B-B14F-4D97-AF65-F5344CB8AC3E}">
        <p14:creationId xmlns:p14="http://schemas.microsoft.com/office/powerpoint/2010/main" val="2664632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F14BA8-1E0B-4C8B-81E2-1FF521E4D07D}"/>
              </a:ext>
            </a:extLst>
          </p:cNvPr>
          <p:cNvSpPr>
            <a:spLocks noGrp="1"/>
          </p:cNvSpPr>
          <p:nvPr>
            <p:ph type="title"/>
          </p:nvPr>
        </p:nvSpPr>
        <p:spPr/>
        <p:txBody>
          <a:bodyPr/>
          <a:lstStyle/>
          <a:p>
            <a:r>
              <a:rPr lang="fr-FR" dirty="0"/>
              <a:t>Modes d’actions</a:t>
            </a:r>
          </a:p>
        </p:txBody>
      </p:sp>
      <p:sp>
        <p:nvSpPr>
          <p:cNvPr id="3" name="Espace réservé du contenu 2">
            <a:extLst>
              <a:ext uri="{FF2B5EF4-FFF2-40B4-BE49-F238E27FC236}">
                <a16:creationId xmlns:a16="http://schemas.microsoft.com/office/drawing/2014/main" id="{1302B384-61DB-4882-9968-BC4BB606D22E}"/>
              </a:ext>
            </a:extLst>
          </p:cNvPr>
          <p:cNvSpPr>
            <a:spLocks noGrp="1"/>
          </p:cNvSpPr>
          <p:nvPr>
            <p:ph idx="1"/>
          </p:nvPr>
        </p:nvSpPr>
        <p:spPr/>
        <p:txBody>
          <a:bodyPr>
            <a:normAutofit fontScale="92500"/>
          </a:bodyPr>
          <a:lstStyle/>
          <a:p>
            <a:r>
              <a:rPr lang="fr-FR" dirty="0"/>
              <a:t>Porter la guerre en Israël : </a:t>
            </a:r>
          </a:p>
          <a:p>
            <a:pPr marL="0" indent="0">
              <a:buNone/>
            </a:pPr>
            <a:r>
              <a:rPr lang="fr-FR" dirty="0"/>
              <a:t>1949 – 1955 : en Israël, des opérations militaires</a:t>
            </a:r>
          </a:p>
          <a:p>
            <a:pPr marL="0" indent="0">
              <a:buNone/>
            </a:pPr>
            <a:r>
              <a:rPr lang="fr-FR" dirty="0"/>
              <a:t>1965, premières opérations de </a:t>
            </a:r>
            <a:r>
              <a:rPr lang="fr-FR" dirty="0" err="1"/>
              <a:t>Fedayyins</a:t>
            </a:r>
            <a:r>
              <a:rPr lang="fr-FR" dirty="0"/>
              <a:t> sur le territoire israélien, depuis la Jordanie, Liban, Syrie</a:t>
            </a:r>
          </a:p>
          <a:p>
            <a:r>
              <a:rPr lang="fr-FR" dirty="0"/>
              <a:t>A partir de 1969, inscrire la question palestinienne à l’agenda international, en utilisant le terrorismes : détournements d’avions, attentats à l’étranger (rue Copernic, rue des Rosiers…), prise d’otages (JO Munich 1972)</a:t>
            </a:r>
          </a:p>
        </p:txBody>
      </p:sp>
    </p:spTree>
    <p:extLst>
      <p:ext uri="{BB962C8B-B14F-4D97-AF65-F5344CB8AC3E}">
        <p14:creationId xmlns:p14="http://schemas.microsoft.com/office/powerpoint/2010/main" val="1878751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07F5E-5871-44EC-8603-A435366C769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2F1E4C5-E080-4484-A0CE-FAC4551809A1}"/>
              </a:ext>
            </a:extLst>
          </p:cNvPr>
          <p:cNvSpPr>
            <a:spLocks noGrp="1"/>
          </p:cNvSpPr>
          <p:nvPr>
            <p:ph idx="1"/>
          </p:nvPr>
        </p:nvSpPr>
        <p:spPr/>
        <p:txBody>
          <a:bodyPr/>
          <a:lstStyle/>
          <a:p>
            <a:pPr>
              <a:buFont typeface="Symbol" panose="05050102010706020507" pitchFamily="18" charset="2"/>
              <a:buChar char="Þ"/>
            </a:pPr>
            <a:r>
              <a:rPr lang="fr-FR" dirty="0"/>
              <a:t>Manifestation du nationalisme palestinien</a:t>
            </a:r>
          </a:p>
          <a:p>
            <a:pPr>
              <a:buFont typeface="Symbol" panose="05050102010706020507" pitchFamily="18" charset="2"/>
              <a:buChar char="Þ"/>
            </a:pPr>
            <a:r>
              <a:rPr lang="fr-FR" dirty="0"/>
              <a:t>Reconnaissance internationale : 1974, Arafat devant l’Assemblée générale de l’ONU</a:t>
            </a:r>
          </a:p>
          <a:p>
            <a:pPr>
              <a:buFont typeface="Symbol" panose="05050102010706020507" pitchFamily="18" charset="2"/>
              <a:buChar char="Þ"/>
            </a:pPr>
            <a:r>
              <a:rPr lang="fr-FR" dirty="0"/>
              <a:t>OLP reconnue représentant légitime du peuple palestinien</a:t>
            </a:r>
          </a:p>
          <a:p>
            <a:pPr marL="0" indent="0">
              <a:buNone/>
            </a:pPr>
            <a:r>
              <a:rPr lang="fr-FR" dirty="0"/>
              <a:t>Et toujours organisation terroriste pour Israël</a:t>
            </a:r>
          </a:p>
        </p:txBody>
      </p:sp>
    </p:spTree>
    <p:extLst>
      <p:ext uri="{BB962C8B-B14F-4D97-AF65-F5344CB8AC3E}">
        <p14:creationId xmlns:p14="http://schemas.microsoft.com/office/powerpoint/2010/main" val="1083971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15416"/>
            <a:ext cx="8229600" cy="1143000"/>
          </a:xfrm>
        </p:spPr>
        <p:txBody>
          <a:bodyPr/>
          <a:lstStyle/>
          <a:p>
            <a:r>
              <a:rPr lang="fr-FR" dirty="0"/>
              <a:t>Charte de l’OLP</a:t>
            </a:r>
          </a:p>
        </p:txBody>
      </p:sp>
      <p:sp>
        <p:nvSpPr>
          <p:cNvPr id="3" name="Espace réservé du contenu 2"/>
          <p:cNvSpPr>
            <a:spLocks noGrp="1"/>
          </p:cNvSpPr>
          <p:nvPr>
            <p:ph idx="1"/>
          </p:nvPr>
        </p:nvSpPr>
        <p:spPr>
          <a:xfrm>
            <a:off x="457200" y="692696"/>
            <a:ext cx="8229600" cy="4525963"/>
          </a:xfrm>
        </p:spPr>
        <p:txBody>
          <a:bodyPr>
            <a:noAutofit/>
          </a:bodyPr>
          <a:lstStyle/>
          <a:p>
            <a:r>
              <a:rPr lang="fr-FR" sz="1800" dirty="0"/>
              <a:t>1964 :29 articles définissent les objectifs du mouvement : </a:t>
            </a:r>
          </a:p>
          <a:p>
            <a:pPr>
              <a:buFontTx/>
              <a:buChar char="-"/>
            </a:pPr>
            <a:r>
              <a:rPr lang="fr-FR" sz="1800" dirty="0"/>
              <a:t>l’appartenance à la « grande nation arabe » constituée avec les autres pays arabes est énoncée dans le premier article, et revient régulièrement pour affirmer l’existence d’une nation arabe responsable de la libération de la Palestine par tous les moyens. </a:t>
            </a:r>
          </a:p>
          <a:p>
            <a:pPr>
              <a:buFontTx/>
              <a:buChar char="-"/>
            </a:pPr>
            <a:r>
              <a:rPr lang="fr-FR" sz="1800" dirty="0"/>
              <a:t>Palestine indivisible</a:t>
            </a:r>
          </a:p>
          <a:p>
            <a:pPr>
              <a:buFontTx/>
              <a:buChar char="-"/>
            </a:pPr>
            <a:r>
              <a:rPr lang="fr-FR" sz="1800" dirty="0"/>
              <a:t>Droit du « peuple arabe de Palestine » d’avoir sa patrie, </a:t>
            </a:r>
          </a:p>
          <a:p>
            <a:pPr>
              <a:buFontTx/>
              <a:buChar char="-"/>
            </a:pPr>
            <a:r>
              <a:rPr lang="fr-FR" sz="1800" dirty="0"/>
              <a:t>Affirmation de la transmission héréditaire du caractère palestinien afin d’intégrer les réfugiés.</a:t>
            </a:r>
          </a:p>
          <a:p>
            <a:pPr>
              <a:buFontTx/>
              <a:buChar char="-"/>
            </a:pPr>
            <a:r>
              <a:rPr lang="fr-FR" sz="1800" dirty="0"/>
              <a:t> Elle récuse la création d’Israël considérée comme illégale, fondée sur l’imposture de la Déclaration Balfour, dénonce le caractère national du judaïsme réduit à une simple religion.</a:t>
            </a:r>
          </a:p>
          <a:p>
            <a:r>
              <a:rPr lang="fr-FR" sz="1800" dirty="0"/>
              <a:t>1968 : chaque Palestinien doit être préparé par son éducation et par l’information à sacrifier ses biens et sa vie pour libérer la Palestine ; l’unité du mouvement doit l’emporter sur les divisions partisanes, afin de se consacrer à la lutte armée, « seule voie menant à la libération » par l’action des commandos, autour d’un mot d’ordre « unité nationale, mobilisation nationale, libération ». </a:t>
            </a:r>
          </a:p>
          <a:p>
            <a:pPr>
              <a:buFont typeface="Symbol"/>
              <a:buChar char="Þ"/>
            </a:pPr>
            <a:r>
              <a:rPr lang="fr-FR" sz="1800" dirty="0"/>
              <a:t>Argument pour qualifier l’OLP d’organisation terroriste</a:t>
            </a:r>
          </a:p>
          <a:p>
            <a:pPr>
              <a:buFont typeface="Symbol"/>
              <a:buChar char="Þ"/>
            </a:pPr>
            <a:r>
              <a:rPr lang="fr-FR" sz="1800" dirty="0"/>
              <a:t>1988:charte « caduque »</a:t>
            </a:r>
          </a:p>
        </p:txBody>
      </p:sp>
    </p:spTree>
    <p:extLst>
      <p:ext uri="{BB962C8B-B14F-4D97-AF65-F5344CB8AC3E}">
        <p14:creationId xmlns:p14="http://schemas.microsoft.com/office/powerpoint/2010/main" val="2155234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97542F-1EDF-4E80-ADBA-D3732324902E}"/>
              </a:ext>
            </a:extLst>
          </p:cNvPr>
          <p:cNvSpPr>
            <a:spLocks noGrp="1"/>
          </p:cNvSpPr>
          <p:nvPr>
            <p:ph type="title"/>
          </p:nvPr>
        </p:nvSpPr>
        <p:spPr/>
        <p:txBody>
          <a:bodyPr>
            <a:normAutofit fontScale="90000"/>
          </a:bodyPr>
          <a:lstStyle/>
          <a:p>
            <a:r>
              <a:rPr lang="fr-FR" dirty="0"/>
              <a:t>Gouvernements arabes et organisations palestiniennes</a:t>
            </a:r>
          </a:p>
        </p:txBody>
      </p:sp>
      <p:sp>
        <p:nvSpPr>
          <p:cNvPr id="3" name="Espace réservé du contenu 2">
            <a:extLst>
              <a:ext uri="{FF2B5EF4-FFF2-40B4-BE49-F238E27FC236}">
                <a16:creationId xmlns:a16="http://schemas.microsoft.com/office/drawing/2014/main" id="{5CBAB0D2-4E4B-44A3-A4E4-7658A1C2C445}"/>
              </a:ext>
            </a:extLst>
          </p:cNvPr>
          <p:cNvSpPr>
            <a:spLocks noGrp="1"/>
          </p:cNvSpPr>
          <p:nvPr>
            <p:ph idx="1"/>
          </p:nvPr>
        </p:nvSpPr>
        <p:spPr/>
        <p:txBody>
          <a:bodyPr/>
          <a:lstStyle/>
          <a:p>
            <a:pPr marL="0" indent="0">
              <a:buNone/>
            </a:pPr>
            <a:r>
              <a:rPr lang="fr-FR" dirty="0"/>
              <a:t>Hostilité et méfiance</a:t>
            </a:r>
          </a:p>
          <a:p>
            <a:pPr marL="0" indent="0">
              <a:buNone/>
            </a:pPr>
            <a:r>
              <a:rPr lang="fr-FR" dirty="0"/>
              <a:t>1970 : « Septembre noir », répression de la Jordanie, et départ des organisations palestiniennes</a:t>
            </a:r>
          </a:p>
          <a:p>
            <a:pPr marL="0" indent="0">
              <a:buNone/>
            </a:pPr>
            <a:r>
              <a:rPr lang="fr-FR" dirty="0"/>
              <a:t>1975 : Liban en guerre civile, </a:t>
            </a:r>
            <a:r>
              <a:rPr lang="fr-FR" dirty="0" err="1"/>
              <a:t>destabilisé</a:t>
            </a:r>
            <a:r>
              <a:rPr lang="fr-FR" dirty="0"/>
              <a:t> par les actions palestiniennes et les réactions israéliennes</a:t>
            </a:r>
          </a:p>
        </p:txBody>
      </p:sp>
    </p:spTree>
    <p:extLst>
      <p:ext uri="{BB962C8B-B14F-4D97-AF65-F5344CB8AC3E}">
        <p14:creationId xmlns:p14="http://schemas.microsoft.com/office/powerpoint/2010/main" val="3976277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de vocabulaire : l’OLP</a:t>
            </a:r>
          </a:p>
        </p:txBody>
      </p:sp>
      <p:sp>
        <p:nvSpPr>
          <p:cNvPr id="3" name="Espace réservé du contenu 2"/>
          <p:cNvSpPr>
            <a:spLocks noGrp="1"/>
          </p:cNvSpPr>
          <p:nvPr>
            <p:ph idx="1"/>
          </p:nvPr>
        </p:nvSpPr>
        <p:spPr/>
        <p:txBody>
          <a:bodyPr>
            <a:normAutofit fontScale="55000" lnSpcReduction="20000"/>
          </a:bodyPr>
          <a:lstStyle/>
          <a:p>
            <a:r>
              <a:rPr lang="fr-FR" dirty="0"/>
              <a:t>1964, création à l’instigation de l’Egypte</a:t>
            </a:r>
          </a:p>
          <a:p>
            <a:r>
              <a:rPr lang="fr-FR" dirty="0"/>
              <a:t>Développement d’organisations concurrentes</a:t>
            </a:r>
          </a:p>
          <a:p>
            <a:r>
              <a:rPr lang="fr-FR" dirty="0"/>
              <a:t>1968, OLP : confédération de 8 organisations, de la droite islamique à l’extrême-gauche marxiste (PCP, FPLP, FDPLP, </a:t>
            </a:r>
            <a:r>
              <a:rPr lang="fr-FR" dirty="0" err="1"/>
              <a:t>Saika</a:t>
            </a:r>
            <a:r>
              <a:rPr lang="fr-FR" dirty="0"/>
              <a:t>, Fatah…), représentées dans le Conseil national palestinien</a:t>
            </a:r>
          </a:p>
          <a:p>
            <a:pPr>
              <a:buFont typeface="Symbol"/>
              <a:buChar char="Þ"/>
            </a:pPr>
            <a:r>
              <a:rPr lang="fr-FR" dirty="0"/>
              <a:t>Structuration en mouvement de libération nationale</a:t>
            </a:r>
          </a:p>
          <a:p>
            <a:pPr>
              <a:buFont typeface="Symbol"/>
              <a:buChar char="Þ"/>
            </a:pPr>
            <a:r>
              <a:rPr lang="fr-FR" dirty="0"/>
              <a:t>1</a:t>
            </a:r>
            <a:r>
              <a:rPr lang="fr-FR" baseline="30000" dirty="0"/>
              <a:t>re</a:t>
            </a:r>
            <a:r>
              <a:rPr lang="fr-FR" dirty="0"/>
              <a:t> stratégie : la carte jordanienne</a:t>
            </a:r>
          </a:p>
          <a:p>
            <a:r>
              <a:rPr lang="fr-FR" dirty="0"/>
              <a:t>1974, reconnaissance à l’ONU comme seul représentant du peuple palestinien</a:t>
            </a:r>
          </a:p>
          <a:p>
            <a:pPr marL="0" indent="0">
              <a:buNone/>
            </a:pPr>
            <a:r>
              <a:rPr lang="fr-FR" dirty="0"/>
              <a:t>=&gt; 2</a:t>
            </a:r>
            <a:r>
              <a:rPr lang="fr-FR" baseline="30000" dirty="0"/>
              <a:t>e</a:t>
            </a:r>
            <a:r>
              <a:rPr lang="fr-FR" dirty="0"/>
              <a:t> stratégie : la carte libanaise et la lutte armée</a:t>
            </a:r>
          </a:p>
          <a:p>
            <a:pPr marL="0" indent="0">
              <a:buNone/>
            </a:pPr>
            <a:r>
              <a:rPr lang="fr-FR" dirty="0"/>
              <a:t>1982 – 1988 : divisions et hésitations</a:t>
            </a:r>
          </a:p>
          <a:p>
            <a:pPr marL="0" indent="0">
              <a:buNone/>
            </a:pPr>
            <a:r>
              <a:rPr lang="fr-FR" dirty="0"/>
              <a:t>1988, option deux Etats</a:t>
            </a:r>
          </a:p>
          <a:p>
            <a:r>
              <a:rPr lang="fr-FR" dirty="0"/>
              <a:t>OLP : proto-Etat palestinien, puis constitue  l’Autorité palestinienne</a:t>
            </a:r>
          </a:p>
          <a:p>
            <a:pPr>
              <a:buFontTx/>
              <a:buChar char="-"/>
            </a:pPr>
            <a:endParaRPr lang="fr-FR" dirty="0"/>
          </a:p>
          <a:p>
            <a:r>
              <a:rPr lang="fr-FR" dirty="0"/>
              <a:t>Hors OLP : </a:t>
            </a:r>
          </a:p>
          <a:p>
            <a:pPr marL="0" indent="0">
              <a:buNone/>
            </a:pPr>
            <a:r>
              <a:rPr lang="fr-FR" dirty="0"/>
              <a:t>- Hamas : 1988, issu des Frères musulmans</a:t>
            </a:r>
          </a:p>
          <a:p>
            <a:pPr marL="0" indent="0">
              <a:buNone/>
            </a:pPr>
            <a:r>
              <a:rPr lang="fr-FR" dirty="0"/>
              <a:t>- Jihad islamique</a:t>
            </a:r>
          </a:p>
        </p:txBody>
      </p:sp>
    </p:spTree>
    <p:extLst>
      <p:ext uri="{BB962C8B-B14F-4D97-AF65-F5344CB8AC3E}">
        <p14:creationId xmlns:p14="http://schemas.microsoft.com/office/powerpoint/2010/main" val="197162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Questions de vocabulaire</a:t>
            </a:r>
          </a:p>
        </p:txBody>
      </p:sp>
      <p:sp>
        <p:nvSpPr>
          <p:cNvPr id="3" name="Espace réservé du contenu 2"/>
          <p:cNvSpPr>
            <a:spLocks noGrp="1"/>
          </p:cNvSpPr>
          <p:nvPr>
            <p:ph idx="1"/>
          </p:nvPr>
        </p:nvSpPr>
        <p:spPr/>
        <p:txBody>
          <a:bodyPr/>
          <a:lstStyle/>
          <a:p>
            <a:r>
              <a:rPr lang="fr-FR" dirty="0"/>
              <a:t>Implantations</a:t>
            </a:r>
          </a:p>
          <a:p>
            <a:r>
              <a:rPr lang="fr-FR" dirty="0"/>
              <a:t>Colonies</a:t>
            </a:r>
          </a:p>
        </p:txBody>
      </p:sp>
    </p:spTree>
    <p:extLst>
      <p:ext uri="{BB962C8B-B14F-4D97-AF65-F5344CB8AC3E}">
        <p14:creationId xmlns:p14="http://schemas.microsoft.com/office/powerpoint/2010/main" val="1247805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188640"/>
            <a:ext cx="3600400" cy="2304256"/>
          </a:xfrm>
        </p:spPr>
        <p:txBody>
          <a:bodyPr>
            <a:normAutofit/>
          </a:bodyPr>
          <a:lstStyle/>
          <a:p>
            <a:r>
              <a:rPr lang="fr-FR" dirty="0"/>
              <a:t>Les implantations / colonies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1"/>
          <p:cNvSpPr txBox="1">
            <a:spLocks/>
          </p:cNvSpPr>
          <p:nvPr/>
        </p:nvSpPr>
        <p:spPr>
          <a:xfrm>
            <a:off x="4762500" y="2636912"/>
            <a:ext cx="4381500" cy="3312368"/>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fr-FR" dirty="0"/>
              <a:t>Avant 1973, plan </a:t>
            </a:r>
            <a:r>
              <a:rPr lang="fr-FR" dirty="0" err="1"/>
              <a:t>Allon</a:t>
            </a:r>
            <a:r>
              <a:rPr lang="fr-FR" dirty="0"/>
              <a:t>, sécurisation des frontières</a:t>
            </a:r>
          </a:p>
          <a:p>
            <a:pPr marL="571500" indent="-571500" algn="l">
              <a:buFont typeface="Arial" panose="020B0604020202020204" pitchFamily="34" charset="0"/>
              <a:buChar char="•"/>
            </a:pPr>
            <a:r>
              <a:rPr lang="fr-FR" dirty="0"/>
              <a:t>Après 1973, début de la colonisation</a:t>
            </a:r>
          </a:p>
          <a:p>
            <a:pPr algn="l"/>
            <a:r>
              <a:rPr lang="fr-FR" dirty="0"/>
              <a:t>=&gt; Segmentation et contrôle de l’espace</a:t>
            </a:r>
          </a:p>
        </p:txBody>
      </p:sp>
    </p:spTree>
    <p:extLst>
      <p:ext uri="{BB962C8B-B14F-4D97-AF65-F5344CB8AC3E}">
        <p14:creationId xmlns:p14="http://schemas.microsoft.com/office/powerpoint/2010/main" val="160309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124" y="-6638"/>
            <a:ext cx="8229600" cy="1143000"/>
          </a:xfrm>
        </p:spPr>
        <p:txBody>
          <a:bodyPr/>
          <a:lstStyle/>
          <a:p>
            <a:r>
              <a:rPr lang="fr-FR" dirty="0"/>
              <a:t>Questions de vocabulaire</a:t>
            </a:r>
          </a:p>
        </p:txBody>
      </p:sp>
      <p:sp>
        <p:nvSpPr>
          <p:cNvPr id="3" name="Espace réservé du contenu 2"/>
          <p:cNvSpPr>
            <a:spLocks noGrp="1"/>
          </p:cNvSpPr>
          <p:nvPr>
            <p:ph idx="1"/>
          </p:nvPr>
        </p:nvSpPr>
        <p:spPr>
          <a:xfrm>
            <a:off x="438124" y="1052736"/>
            <a:ext cx="8229600" cy="4525963"/>
          </a:xfrm>
        </p:spPr>
        <p:txBody>
          <a:bodyPr>
            <a:normAutofit fontScale="92500" lnSpcReduction="20000"/>
          </a:bodyPr>
          <a:lstStyle/>
          <a:p>
            <a:pPr marL="0" indent="0">
              <a:buNone/>
            </a:pPr>
            <a:r>
              <a:rPr lang="fr-FR" dirty="0"/>
              <a:t>Judaïsme : religion ou nation ? Les deux…</a:t>
            </a:r>
          </a:p>
          <a:p>
            <a:pPr>
              <a:buFontTx/>
              <a:buChar char="-"/>
            </a:pPr>
            <a:r>
              <a:rPr lang="fr-FR" b="1" dirty="0"/>
              <a:t>France</a:t>
            </a:r>
            <a:r>
              <a:rPr lang="fr-FR" dirty="0"/>
              <a:t>, 1791, acte d’émancipation =&gt; franco-judaïsme</a:t>
            </a:r>
          </a:p>
          <a:p>
            <a:pPr>
              <a:buFontTx/>
              <a:buChar char="-"/>
            </a:pPr>
            <a:r>
              <a:rPr lang="fr-FR" b="1" dirty="0"/>
              <a:t>Ailleurs</a:t>
            </a:r>
            <a:r>
              <a:rPr lang="fr-FR" dirty="0"/>
              <a:t>, situations différentes : influence française ou non… En Europe de l’Est,  le judaïsme est pensée comme une nation et une religion</a:t>
            </a:r>
          </a:p>
          <a:p>
            <a:pPr>
              <a:buFont typeface="Symbol"/>
              <a:buChar char="Þ"/>
            </a:pPr>
            <a:r>
              <a:rPr lang="fr-FR" dirty="0"/>
              <a:t>Mouvements proto-sioniste vers 1880 et sioniste (1896)</a:t>
            </a:r>
          </a:p>
          <a:p>
            <a:pPr>
              <a:buFont typeface="Symbol"/>
              <a:buChar char="Þ"/>
            </a:pPr>
            <a:r>
              <a:rPr lang="fr-FR" dirty="0"/>
              <a:t>CONTEMPORAIN du mouvement des nationalités, italien, allemand, tchèques…</a:t>
            </a:r>
          </a:p>
          <a:p>
            <a:pPr marL="0" indent="0">
              <a:buNone/>
            </a:pPr>
            <a:endParaRPr lang="fr-FR" dirty="0"/>
          </a:p>
          <a:p>
            <a:endParaRPr lang="fr-FR" dirty="0"/>
          </a:p>
        </p:txBody>
      </p:sp>
    </p:spTree>
    <p:extLst>
      <p:ext uri="{BB962C8B-B14F-4D97-AF65-F5344CB8AC3E}">
        <p14:creationId xmlns:p14="http://schemas.microsoft.com/office/powerpoint/2010/main" val="3622047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7430"/>
            <a:ext cx="8229600" cy="1143000"/>
          </a:xfrm>
        </p:spPr>
        <p:txBody>
          <a:bodyPr/>
          <a:lstStyle/>
          <a:p>
            <a:r>
              <a:rPr lang="fr-FR" dirty="0"/>
              <a:t>Questions de vocabulaire</a:t>
            </a:r>
          </a:p>
        </p:txBody>
      </p:sp>
      <p:sp>
        <p:nvSpPr>
          <p:cNvPr id="3" name="Espace réservé du contenu 2"/>
          <p:cNvSpPr>
            <a:spLocks noGrp="1"/>
          </p:cNvSpPr>
          <p:nvPr>
            <p:ph idx="1"/>
          </p:nvPr>
        </p:nvSpPr>
        <p:spPr>
          <a:xfrm>
            <a:off x="457200" y="1150430"/>
            <a:ext cx="4271178" cy="4975733"/>
          </a:xfrm>
        </p:spPr>
        <p:txBody>
          <a:bodyPr>
            <a:normAutofit fontScale="92500" lnSpcReduction="10000"/>
          </a:bodyPr>
          <a:lstStyle/>
          <a:p>
            <a:r>
              <a:rPr lang="fr-FR" dirty="0"/>
              <a:t>Réfugiés palestiniens : 1948 – 1967</a:t>
            </a:r>
          </a:p>
          <a:p>
            <a:pPr marL="0" indent="0">
              <a:buNone/>
            </a:pPr>
            <a:r>
              <a:rPr lang="fr-FR" dirty="0"/>
              <a:t>Camps en Palestine</a:t>
            </a:r>
          </a:p>
          <a:p>
            <a:pPr marL="0" indent="0">
              <a:buNone/>
            </a:pPr>
            <a:r>
              <a:rPr lang="fr-FR" dirty="0"/>
              <a:t>Camps dans les Etats voisins</a:t>
            </a:r>
          </a:p>
          <a:p>
            <a:pPr marL="0" indent="0">
              <a:buNone/>
            </a:pPr>
            <a:r>
              <a:rPr lang="fr-FR" dirty="0"/>
              <a:t>=&gt; Droits réduits</a:t>
            </a:r>
          </a:p>
          <a:p>
            <a:r>
              <a:rPr lang="fr-FR" dirty="0"/>
              <a:t>Réfugiés juifs : 1948 – 1964, expulsion des Etats arabes</a:t>
            </a:r>
          </a:p>
          <a:p>
            <a:pPr marL="0" indent="0">
              <a:buNone/>
            </a:pPr>
            <a:r>
              <a:rPr lang="fr-FR" dirty="0"/>
              <a:t>=&gt; Intégration </a:t>
            </a:r>
          </a:p>
        </p:txBody>
      </p:sp>
      <p:pic>
        <p:nvPicPr>
          <p:cNvPr id="5" name="Image 4">
            <a:extLst>
              <a:ext uri="{FF2B5EF4-FFF2-40B4-BE49-F238E27FC236}">
                <a16:creationId xmlns:a16="http://schemas.microsoft.com/office/drawing/2014/main" id="{AE3DC169-E4F6-4D62-997B-26230FE09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378" y="1417460"/>
            <a:ext cx="4449724" cy="4597907"/>
          </a:xfrm>
          <a:prstGeom prst="rect">
            <a:avLst/>
          </a:prstGeom>
        </p:spPr>
      </p:pic>
    </p:spTree>
    <p:extLst>
      <p:ext uri="{BB962C8B-B14F-4D97-AF65-F5344CB8AC3E}">
        <p14:creationId xmlns:p14="http://schemas.microsoft.com/office/powerpoint/2010/main" val="1525947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lstStyle/>
          <a:p>
            <a:r>
              <a:rPr lang="fr-FR" dirty="0"/>
              <a:t>Questions de vocabulaire</a:t>
            </a:r>
          </a:p>
        </p:txBody>
      </p:sp>
      <p:sp>
        <p:nvSpPr>
          <p:cNvPr id="3" name="Espace réservé du contenu 2"/>
          <p:cNvSpPr>
            <a:spLocks noGrp="1"/>
          </p:cNvSpPr>
          <p:nvPr>
            <p:ph idx="1"/>
          </p:nvPr>
        </p:nvSpPr>
        <p:spPr>
          <a:xfrm>
            <a:off x="457200" y="692696"/>
            <a:ext cx="8229600" cy="4525963"/>
          </a:xfrm>
        </p:spPr>
        <p:txBody>
          <a:bodyPr>
            <a:noAutofit/>
          </a:bodyPr>
          <a:lstStyle/>
          <a:p>
            <a:r>
              <a:rPr lang="fr-FR" sz="2000" dirty="0"/>
              <a:t>Shoah, « catastrophe »</a:t>
            </a:r>
          </a:p>
          <a:p>
            <a:pPr marL="0" indent="0">
              <a:buNone/>
            </a:pPr>
            <a:r>
              <a:rPr lang="fr-FR" sz="2000" dirty="0"/>
              <a:t>=&gt; Musée de </a:t>
            </a:r>
            <a:r>
              <a:rPr lang="fr-FR" sz="2000" dirty="0" err="1"/>
              <a:t>Yed</a:t>
            </a:r>
            <a:r>
              <a:rPr lang="fr-FR" sz="2000" dirty="0"/>
              <a:t> </a:t>
            </a:r>
            <a:r>
              <a:rPr lang="fr-FR" sz="2000" dirty="0" err="1"/>
              <a:t>Vashem</a:t>
            </a:r>
            <a:r>
              <a:rPr lang="fr-FR" sz="2000" dirty="0"/>
              <a:t> (1953 et 2000), vision sioniste de la Shoah</a:t>
            </a:r>
          </a:p>
          <a:p>
            <a:r>
              <a:rPr lang="fr-FR" sz="2000" dirty="0" err="1"/>
              <a:t>Nakba</a:t>
            </a:r>
            <a:r>
              <a:rPr lang="fr-FR" sz="2000" dirty="0"/>
              <a:t>,  « catastrophe »</a:t>
            </a:r>
          </a:p>
          <a:p>
            <a:pPr marL="0" indent="0">
              <a:buNone/>
            </a:pPr>
            <a:r>
              <a:rPr lang="fr-FR" sz="2000" dirty="0"/>
              <a:t>juillet 1948, tract israélien pour pousser les Arabes d’Haïfa au départ afin qu’ils évitent la « </a:t>
            </a:r>
            <a:r>
              <a:rPr lang="fr-FR" sz="2000" dirty="0" err="1"/>
              <a:t>Naqba</a:t>
            </a:r>
            <a:r>
              <a:rPr lang="fr-FR" sz="2000" dirty="0"/>
              <a:t> ». </a:t>
            </a:r>
          </a:p>
          <a:p>
            <a:pPr marL="0" indent="0">
              <a:buNone/>
            </a:pPr>
            <a:r>
              <a:rPr lang="fr-FR" sz="2000" dirty="0"/>
              <a:t>août 1948, reprise par le Syrien Constantin </a:t>
            </a:r>
            <a:r>
              <a:rPr lang="fr-FR" sz="2000" dirty="0" err="1"/>
              <a:t>Zureik</a:t>
            </a:r>
            <a:r>
              <a:rPr lang="fr-FR" sz="2000" dirty="0"/>
              <a:t>, théoricien du nationalisme arabe, dans son livre </a:t>
            </a:r>
            <a:r>
              <a:rPr lang="fr-FR" sz="2000" i="1" dirty="0"/>
              <a:t>La signification de la catastrophe</a:t>
            </a:r>
            <a:r>
              <a:rPr lang="fr-FR" sz="2000" dirty="0"/>
              <a:t>, dans lequel il décrit le point de vue arabe de la création d’Israël et analyse l’échec des armées arabes, sans s’appesantir sur le sort des Palestiniens. </a:t>
            </a:r>
          </a:p>
          <a:p>
            <a:pPr marL="0" indent="0">
              <a:buNone/>
            </a:pPr>
            <a:r>
              <a:rPr lang="fr-FR" sz="2000" dirty="0"/>
              <a:t>1997, le Comité ADRID (Association de défense des personnes déplacées de l’intérieur) organise la première « marche du retour » pour des Arabes israéliens et publicise les réunions sur les sites des anciens villages arabes détruits. </a:t>
            </a:r>
          </a:p>
          <a:p>
            <a:pPr marL="0" indent="0">
              <a:buNone/>
            </a:pPr>
            <a:endParaRPr lang="fr-FR" sz="2000" dirty="0"/>
          </a:p>
          <a:p>
            <a:pPr marL="0" indent="0">
              <a:buNone/>
            </a:pPr>
            <a:r>
              <a:rPr lang="fr-FR" sz="2000" dirty="0"/>
              <a:t>=&gt; Le terme </a:t>
            </a:r>
            <a:r>
              <a:rPr lang="fr-FR" sz="2000" dirty="0" err="1"/>
              <a:t>Naqba</a:t>
            </a:r>
            <a:r>
              <a:rPr lang="fr-FR" sz="2000" dirty="0"/>
              <a:t> désigne désormais le déplacement des Palestiniens en 1948, mais sa signification n’est pas totalement fixée puisque des manifestants clament dans les années 2010 : « le jour de l’indépendance israélienne est notre </a:t>
            </a:r>
            <a:r>
              <a:rPr lang="fr-FR" sz="2000" dirty="0" err="1"/>
              <a:t>Naqba</a:t>
            </a:r>
            <a:r>
              <a:rPr lang="fr-FR" sz="2000" dirty="0"/>
              <a:t> »</a:t>
            </a:r>
          </a:p>
          <a:p>
            <a:pPr marL="0" indent="0">
              <a:buNone/>
            </a:pPr>
            <a:endParaRPr lang="fr-FR" sz="2000" dirty="0"/>
          </a:p>
          <a:p>
            <a:pPr marL="0" indent="0">
              <a:buNone/>
            </a:pPr>
            <a:r>
              <a:rPr lang="fr-FR" sz="2000" dirty="0"/>
              <a:t>=&gt; Musée du martyr palestinien</a:t>
            </a:r>
          </a:p>
        </p:txBody>
      </p:sp>
    </p:spTree>
    <p:extLst>
      <p:ext uri="{BB962C8B-B14F-4D97-AF65-F5344CB8AC3E}">
        <p14:creationId xmlns:p14="http://schemas.microsoft.com/office/powerpoint/2010/main" val="1525947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Charte du Hamas</a:t>
            </a:r>
          </a:p>
        </p:txBody>
      </p:sp>
      <p:sp>
        <p:nvSpPr>
          <p:cNvPr id="3" name="Espace réservé du contenu 2"/>
          <p:cNvSpPr>
            <a:spLocks noGrp="1"/>
          </p:cNvSpPr>
          <p:nvPr>
            <p:ph idx="1"/>
          </p:nvPr>
        </p:nvSpPr>
        <p:spPr/>
        <p:txBody>
          <a:bodyPr/>
          <a:lstStyle/>
          <a:p>
            <a:r>
              <a:rPr lang="fr-FR" dirty="0"/>
              <a:t>1988, branche des Frères musulmans</a:t>
            </a:r>
          </a:p>
          <a:p>
            <a:r>
              <a:rPr lang="fr-FR" dirty="0"/>
              <a:t>Non reconnaissance d’Israël</a:t>
            </a:r>
          </a:p>
          <a:p>
            <a:r>
              <a:rPr lang="fr-FR" dirty="0"/>
              <a:t>Etat musulman</a:t>
            </a:r>
          </a:p>
          <a:p>
            <a:r>
              <a:rPr lang="fr-FR" dirty="0"/>
              <a:t>2017, annonce de sa révision, mais rien depuis</a:t>
            </a:r>
          </a:p>
        </p:txBody>
      </p:sp>
    </p:spTree>
    <p:extLst>
      <p:ext uri="{BB962C8B-B14F-4D97-AF65-F5344CB8AC3E}">
        <p14:creationId xmlns:p14="http://schemas.microsoft.com/office/powerpoint/2010/main" val="4123985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Intifadas</a:t>
            </a:r>
            <a:r>
              <a:rPr lang="fr-FR" dirty="0"/>
              <a:t> = révoltes</a:t>
            </a:r>
          </a:p>
        </p:txBody>
      </p:sp>
      <p:sp>
        <p:nvSpPr>
          <p:cNvPr id="3" name="Espace réservé du contenu 2"/>
          <p:cNvSpPr>
            <a:spLocks noGrp="1"/>
          </p:cNvSpPr>
          <p:nvPr>
            <p:ph idx="1"/>
          </p:nvPr>
        </p:nvSpPr>
        <p:spPr/>
        <p:txBody>
          <a:bodyPr>
            <a:normAutofit lnSpcReduction="10000"/>
          </a:bodyPr>
          <a:lstStyle/>
          <a:p>
            <a:r>
              <a:rPr lang="fr-FR" dirty="0"/>
              <a:t>1988 – 1992: 1</a:t>
            </a:r>
            <a:r>
              <a:rPr lang="fr-FR" baseline="30000" dirty="0"/>
              <a:t>re</a:t>
            </a:r>
            <a:r>
              <a:rPr lang="fr-FR" dirty="0"/>
              <a:t> intifada, guerre des pierres et résistance passive, sans intervention de l’OLP</a:t>
            </a:r>
          </a:p>
          <a:p>
            <a:r>
              <a:rPr lang="fr-FR" dirty="0"/>
              <a:t>2001 – 2003: 2</a:t>
            </a:r>
            <a:r>
              <a:rPr lang="fr-FR" baseline="30000" dirty="0"/>
              <a:t>e</a:t>
            </a:r>
            <a:r>
              <a:rPr lang="fr-FR" dirty="0"/>
              <a:t> intifada, guerre des pierres et résistance passive, et actions militaires de membres de l’OLP</a:t>
            </a:r>
          </a:p>
          <a:p>
            <a:r>
              <a:rPr lang="fr-FR" dirty="0"/>
              <a:t>2014 – 2015 : 3</a:t>
            </a:r>
            <a:r>
              <a:rPr lang="fr-FR" baseline="30000" dirty="0"/>
              <a:t>e</a:t>
            </a:r>
            <a:r>
              <a:rPr lang="fr-FR" dirty="0"/>
              <a:t> intifada, actions terroristes, attaques au couteau, à la voiture bélier… forte connotation religieuse, opposition de l’AP, soutien du Hamas</a:t>
            </a:r>
          </a:p>
          <a:p>
            <a:endParaRPr lang="fr-FR" dirty="0"/>
          </a:p>
        </p:txBody>
      </p:sp>
    </p:spTree>
    <p:extLst>
      <p:ext uri="{BB962C8B-B14F-4D97-AF65-F5344CB8AC3E}">
        <p14:creationId xmlns:p14="http://schemas.microsoft.com/office/powerpoint/2010/main" val="53526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332656"/>
            <a:ext cx="4139952" cy="1800200"/>
          </a:xfrm>
        </p:spPr>
        <p:txBody>
          <a:bodyPr>
            <a:normAutofit fontScale="90000"/>
          </a:bodyPr>
          <a:lstStyle/>
          <a:p>
            <a:r>
              <a:rPr lang="fr-FR" dirty="0"/>
              <a:t>Les Accords d’Oslo (1991-1994)</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11"/>
            <a:ext cx="47625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a:extLst>
              <a:ext uri="{FF2B5EF4-FFF2-40B4-BE49-F238E27FC236}">
                <a16:creationId xmlns:a16="http://schemas.microsoft.com/office/drawing/2014/main" id="{823F3718-7562-475B-B6DB-BE7AAC34E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006" y="2161310"/>
            <a:ext cx="3142434" cy="2145416"/>
          </a:xfrm>
          <a:prstGeom prst="rect">
            <a:avLst/>
          </a:prstGeom>
        </p:spPr>
      </p:pic>
      <p:sp>
        <p:nvSpPr>
          <p:cNvPr id="6" name="Titre 1">
            <a:extLst>
              <a:ext uri="{FF2B5EF4-FFF2-40B4-BE49-F238E27FC236}">
                <a16:creationId xmlns:a16="http://schemas.microsoft.com/office/drawing/2014/main" id="{572AAD7E-65BD-479E-A3D7-E81FB2323F3D}"/>
              </a:ext>
            </a:extLst>
          </p:cNvPr>
          <p:cNvSpPr txBox="1">
            <a:spLocks/>
          </p:cNvSpPr>
          <p:nvPr/>
        </p:nvSpPr>
        <p:spPr>
          <a:xfrm>
            <a:off x="5156448" y="4437112"/>
            <a:ext cx="3528392" cy="1800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Rabin, Clinton, Arafat, le 13/9/1993</a:t>
            </a:r>
          </a:p>
        </p:txBody>
      </p:sp>
    </p:spTree>
    <p:extLst>
      <p:ext uri="{BB962C8B-B14F-4D97-AF65-F5344CB8AC3E}">
        <p14:creationId xmlns:p14="http://schemas.microsoft.com/office/powerpoint/2010/main" val="384430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0192" y="764704"/>
            <a:ext cx="2637656" cy="2088232"/>
          </a:xfrm>
        </p:spPr>
        <p:txBody>
          <a:bodyPr>
            <a:normAutofit fontScale="90000"/>
          </a:bodyPr>
          <a:lstStyle/>
          <a:p>
            <a:r>
              <a:rPr lang="fr-FR" dirty="0">
                <a:solidFill>
                  <a:srgbClr val="0070C0"/>
                </a:solidFill>
              </a:rPr>
              <a:t>Accords d’Oslo II (1995)</a:t>
            </a:r>
          </a:p>
        </p:txBody>
      </p:sp>
      <p:pic>
        <p:nvPicPr>
          <p:cNvPr id="5" name="Espace réservé du contenu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25268"/>
            <a:ext cx="5796137" cy="6974099"/>
          </a:xfrm>
        </p:spPr>
      </p:pic>
    </p:spTree>
    <p:extLst>
      <p:ext uri="{BB962C8B-B14F-4D97-AF65-F5344CB8AC3E}">
        <p14:creationId xmlns:p14="http://schemas.microsoft.com/office/powerpoint/2010/main" val="2827264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Cisjordanie – Gaza, deux trajectoires</a:t>
            </a:r>
          </a:p>
        </p:txBody>
      </p:sp>
      <p:sp>
        <p:nvSpPr>
          <p:cNvPr id="3" name="Espace réservé du contenu 2"/>
          <p:cNvSpPr>
            <a:spLocks noGrp="1"/>
          </p:cNvSpPr>
          <p:nvPr>
            <p:ph idx="1"/>
          </p:nvPr>
        </p:nvSpPr>
        <p:spPr>
          <a:xfrm>
            <a:off x="457200" y="1600200"/>
            <a:ext cx="8229600" cy="5141168"/>
          </a:xfrm>
        </p:spPr>
        <p:txBody>
          <a:bodyPr>
            <a:normAutofit fontScale="70000" lnSpcReduction="20000"/>
          </a:bodyPr>
          <a:lstStyle/>
          <a:p>
            <a:r>
              <a:rPr lang="fr-FR" dirty="0"/>
              <a:t>2005, élections législatives, victoire du Hamas à Gaza, de l’OLP en Cisjordanie</a:t>
            </a:r>
          </a:p>
          <a:p>
            <a:r>
              <a:rPr lang="fr-FR" dirty="0"/>
              <a:t>2007 guerre civile à Gaza, départ de l’OLP : le Hamas contrôle Gaza</a:t>
            </a:r>
          </a:p>
          <a:p>
            <a:pPr>
              <a:buFontTx/>
              <a:buChar char="-"/>
            </a:pPr>
            <a:r>
              <a:rPr lang="fr-FR" dirty="0"/>
              <a:t>financement par l’Europe, les Etats arabes et par Autorité palestinienne</a:t>
            </a:r>
          </a:p>
          <a:p>
            <a:pPr>
              <a:buFontTx/>
              <a:buChar char="-"/>
            </a:pPr>
            <a:r>
              <a:rPr lang="fr-FR" dirty="0"/>
              <a:t>Pas de Charia</a:t>
            </a:r>
          </a:p>
          <a:p>
            <a:pPr>
              <a:buFontTx/>
              <a:buChar char="-"/>
            </a:pPr>
            <a:r>
              <a:rPr lang="fr-FR" dirty="0"/>
              <a:t>Fermeture des frontières par l’Egypte et Israël</a:t>
            </a:r>
          </a:p>
          <a:p>
            <a:pPr>
              <a:buFontTx/>
              <a:buChar char="-"/>
            </a:pPr>
            <a:r>
              <a:rPr lang="fr-FR" dirty="0"/>
              <a:t>Economie des tunnels</a:t>
            </a:r>
          </a:p>
          <a:p>
            <a:pPr>
              <a:buFontTx/>
              <a:buChar char="-"/>
            </a:pPr>
            <a:r>
              <a:rPr lang="fr-FR" dirty="0"/>
              <a:t>Tunnels d’infiltration et tirs sur Israël</a:t>
            </a:r>
          </a:p>
          <a:p>
            <a:pPr>
              <a:buFontTx/>
              <a:buChar char="-"/>
            </a:pPr>
            <a:r>
              <a:rPr lang="fr-FR" dirty="0"/>
              <a:t>Ripostes d’Israël</a:t>
            </a:r>
          </a:p>
          <a:p>
            <a:pPr>
              <a:buFontTx/>
              <a:buChar char="-"/>
            </a:pPr>
            <a:r>
              <a:rPr lang="fr-FR" dirty="0"/>
              <a:t>Maintien par Israël des flux (électricité, eau)</a:t>
            </a:r>
          </a:p>
          <a:p>
            <a:r>
              <a:rPr lang="fr-FR" dirty="0"/>
              <a:t>Péjoration de la situation économique</a:t>
            </a:r>
          </a:p>
          <a:p>
            <a:r>
              <a:rPr lang="fr-FR" dirty="0"/>
              <a:t>2018, annonce rapprochement Hamas – AP, sans lendemain</a:t>
            </a:r>
          </a:p>
          <a:p>
            <a:pPr marL="0" indent="0">
              <a:buNone/>
            </a:pPr>
            <a:r>
              <a:rPr lang="fr-FR" dirty="0"/>
              <a:t>=&gt; Avec qui négocier ?</a:t>
            </a:r>
          </a:p>
          <a:p>
            <a:pPr marL="0" indent="0">
              <a:buNone/>
            </a:pPr>
            <a:endParaRPr lang="fr-FR" dirty="0"/>
          </a:p>
        </p:txBody>
      </p:sp>
    </p:spTree>
    <p:extLst>
      <p:ext uri="{BB962C8B-B14F-4D97-AF65-F5344CB8AC3E}">
        <p14:creationId xmlns:p14="http://schemas.microsoft.com/office/powerpoint/2010/main" val="1118395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0CDB7-90FC-4C49-962F-C19AA76F64AA}"/>
              </a:ext>
            </a:extLst>
          </p:cNvPr>
          <p:cNvSpPr>
            <a:spLocks noGrp="1"/>
          </p:cNvSpPr>
          <p:nvPr>
            <p:ph type="title"/>
          </p:nvPr>
        </p:nvSpPr>
        <p:spPr/>
        <p:txBody>
          <a:bodyPr/>
          <a:lstStyle/>
          <a:p>
            <a:r>
              <a:rPr lang="fr-FR" dirty="0"/>
              <a:t>Gaza</a:t>
            </a:r>
          </a:p>
        </p:txBody>
      </p:sp>
      <p:sp>
        <p:nvSpPr>
          <p:cNvPr id="3" name="Espace réservé du contenu 2">
            <a:extLst>
              <a:ext uri="{FF2B5EF4-FFF2-40B4-BE49-F238E27FC236}">
                <a16:creationId xmlns:a16="http://schemas.microsoft.com/office/drawing/2014/main" id="{FE6FC0B2-7958-423D-AAE8-E16781DD63DD}"/>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383036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40963C-7488-4947-891D-9194FEEDDA63}"/>
              </a:ext>
            </a:extLst>
          </p:cNvPr>
          <p:cNvSpPr>
            <a:spLocks noGrp="1"/>
          </p:cNvSpPr>
          <p:nvPr>
            <p:ph type="title"/>
          </p:nvPr>
        </p:nvSpPr>
        <p:spPr/>
        <p:txBody>
          <a:bodyPr>
            <a:normAutofit fontScale="90000"/>
          </a:bodyPr>
          <a:lstStyle/>
          <a:p>
            <a:r>
              <a:rPr lang="fr-FR" dirty="0"/>
              <a:t>Accords d’Abraham</a:t>
            </a:r>
            <a:br>
              <a:rPr lang="fr-FR" dirty="0"/>
            </a:br>
            <a:r>
              <a:rPr lang="fr-FR" dirty="0"/>
              <a:t>2020 et 2021</a:t>
            </a:r>
          </a:p>
        </p:txBody>
      </p:sp>
      <p:sp>
        <p:nvSpPr>
          <p:cNvPr id="3" name="Espace réservé du contenu 2">
            <a:extLst>
              <a:ext uri="{FF2B5EF4-FFF2-40B4-BE49-F238E27FC236}">
                <a16:creationId xmlns:a16="http://schemas.microsoft.com/office/drawing/2014/main" id="{01D1E2DC-3D62-4488-B4CF-48E406548CC2}"/>
              </a:ext>
            </a:extLst>
          </p:cNvPr>
          <p:cNvSpPr>
            <a:spLocks noGrp="1"/>
          </p:cNvSpPr>
          <p:nvPr>
            <p:ph idx="1"/>
          </p:nvPr>
        </p:nvSpPr>
        <p:spPr/>
        <p:txBody>
          <a:bodyPr>
            <a:normAutofit fontScale="92500" lnSpcReduction="20000"/>
          </a:bodyPr>
          <a:lstStyle/>
          <a:p>
            <a:r>
              <a:rPr lang="fr-FR" dirty="0"/>
              <a:t>Israël – Bahreïn : déclaration de paix</a:t>
            </a:r>
          </a:p>
          <a:p>
            <a:r>
              <a:rPr lang="fr-FR" dirty="0"/>
              <a:t>Israël – Etats arabes Unis : traité de paix</a:t>
            </a:r>
          </a:p>
          <a:p>
            <a:pPr marL="0" indent="0">
              <a:buNone/>
            </a:pPr>
            <a:r>
              <a:rPr lang="fr-FR" dirty="0"/>
              <a:t>puis</a:t>
            </a:r>
          </a:p>
          <a:p>
            <a:r>
              <a:rPr lang="fr-FR" dirty="0"/>
              <a:t>Israël – Soudan</a:t>
            </a:r>
          </a:p>
          <a:p>
            <a:r>
              <a:rPr lang="fr-FR" dirty="0"/>
              <a:t>Israël – Maroc</a:t>
            </a:r>
          </a:p>
          <a:p>
            <a:endParaRPr lang="fr-FR" dirty="0"/>
          </a:p>
          <a:p>
            <a:r>
              <a:rPr lang="fr-FR" dirty="0"/>
              <a:t>Négociations en cours avec Arabie saoudite</a:t>
            </a:r>
          </a:p>
          <a:p>
            <a:endParaRPr lang="fr-FR" dirty="0"/>
          </a:p>
          <a:p>
            <a:pPr marL="0" indent="0">
              <a:buNone/>
            </a:pPr>
            <a:r>
              <a:rPr lang="fr-FR" dirty="0"/>
              <a:t>=&gt; Pas de mention des Palestiniens</a:t>
            </a:r>
          </a:p>
        </p:txBody>
      </p:sp>
    </p:spTree>
    <p:extLst>
      <p:ext uri="{BB962C8B-B14F-4D97-AF65-F5344CB8AC3E}">
        <p14:creationId xmlns:p14="http://schemas.microsoft.com/office/powerpoint/2010/main" val="1329450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1143000"/>
          </a:xfrm>
        </p:spPr>
        <p:txBody>
          <a:bodyPr/>
          <a:lstStyle/>
          <a:p>
            <a:r>
              <a:rPr lang="fr-FR" dirty="0"/>
              <a:t>Loi fondamentale du 19 juillet 2018</a:t>
            </a:r>
          </a:p>
        </p:txBody>
      </p:sp>
      <p:sp>
        <p:nvSpPr>
          <p:cNvPr id="3" name="Espace réservé du contenu 2"/>
          <p:cNvSpPr>
            <a:spLocks noGrp="1"/>
          </p:cNvSpPr>
          <p:nvPr>
            <p:ph idx="1"/>
          </p:nvPr>
        </p:nvSpPr>
        <p:spPr>
          <a:xfrm>
            <a:off x="457200" y="764704"/>
            <a:ext cx="8229600" cy="6093296"/>
          </a:xfrm>
        </p:spPr>
        <p:txBody>
          <a:bodyPr>
            <a:normAutofit fontScale="62500" lnSpcReduction="20000"/>
          </a:bodyPr>
          <a:lstStyle/>
          <a:p>
            <a:r>
              <a:rPr lang="fr-FR" dirty="0"/>
              <a:t>62 voix contre 55</a:t>
            </a:r>
          </a:p>
          <a:p>
            <a:r>
              <a:rPr lang="fr-FR" dirty="0"/>
              <a:t>Consensus sur : droit à l’autodétermination dans l’Etat d’Israël, </a:t>
            </a:r>
            <a:r>
              <a:rPr lang="fr-FR" i="1" dirty="0"/>
              <a:t>« foyer national du peuple juif »</a:t>
            </a:r>
            <a:r>
              <a:rPr lang="fr-FR" dirty="0"/>
              <a:t>. Elle rappelle les symboles nationaux : l’hymne (</a:t>
            </a:r>
            <a:r>
              <a:rPr lang="fr-FR" i="1" dirty="0" err="1"/>
              <a:t>Hatikvah</a:t>
            </a:r>
            <a:r>
              <a:rPr lang="fr-FR" dirty="0"/>
              <a:t>), le drapeau, l’emblème d’Etat qu’est la </a:t>
            </a:r>
            <a:r>
              <a:rPr lang="fr-FR" dirty="0" err="1"/>
              <a:t>menorah</a:t>
            </a:r>
            <a:r>
              <a:rPr lang="fr-FR" dirty="0"/>
              <a:t> à sept branches avec les branches d’olivier, ou encore le calendrier hébraïque. Elle fixe les jours de fêtes d’Etat, comme celle de l’indépendance ou la journée du souvenir en mémoire des disparus pendant les guerres ou lors de l’Holocauste.</a:t>
            </a:r>
          </a:p>
          <a:p>
            <a:r>
              <a:rPr lang="fr-FR" dirty="0"/>
              <a:t>Controverse sur : </a:t>
            </a:r>
          </a:p>
          <a:p>
            <a:pPr>
              <a:buFontTx/>
              <a:buChar char="-"/>
            </a:pPr>
            <a:r>
              <a:rPr lang="fr-FR" dirty="0"/>
              <a:t>Jérusalem « capitale complète et unie »</a:t>
            </a:r>
          </a:p>
          <a:p>
            <a:pPr>
              <a:buFontTx/>
              <a:buChar char="-"/>
            </a:pPr>
            <a:r>
              <a:rPr lang="fr-FR" dirty="0"/>
              <a:t>Langue arabe : statut &lt; hébreu, avec un « statut spécial »</a:t>
            </a:r>
          </a:p>
          <a:p>
            <a:pPr>
              <a:buFontTx/>
              <a:buChar char="-"/>
            </a:pPr>
            <a:r>
              <a:rPr lang="fr-FR" dirty="0"/>
              <a:t>L’Etat agira pour encourager et promouvoir l’établissement des communautés juives =&gt; risque de discrimination légale</a:t>
            </a:r>
          </a:p>
          <a:p>
            <a:r>
              <a:rPr lang="fr-FR" dirty="0"/>
              <a:t>Mise en cause de la déclaration d’Indépendance :  </a:t>
            </a:r>
            <a:r>
              <a:rPr lang="fr-FR" i="1" dirty="0"/>
              <a:t>« L’Etat d’Israël sera ouvert à l’immigration des juifs de tous les pays où ils sont dispersés ; il développera le pays au bénéfice de tous ses habitants ; il sera fondé sur les principes de liberté, de justice et de paix enseignés par les prophètes d’Israël ; il assurera une complète égalité de droits sociaux et politiques à tous ses citoyens, sans distinction de croyance, de race ou de sexe ; il garantira la pleine liberté de conscience, de culte, d’éducation et de culture ; il assurera la sauvegarde et l’inviolabilité des lieux saints et des sanctuaires de toutes les religions et respectera les principes de la charte des Nations unies. »</a:t>
            </a:r>
            <a:endParaRPr lang="fr-FR" dirty="0"/>
          </a:p>
        </p:txBody>
      </p:sp>
    </p:spTree>
    <p:extLst>
      <p:ext uri="{BB962C8B-B14F-4D97-AF65-F5344CB8AC3E}">
        <p14:creationId xmlns:p14="http://schemas.microsoft.com/office/powerpoint/2010/main" val="9968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528" y="0"/>
            <a:ext cx="9289032" cy="827584"/>
          </a:xfrm>
        </p:spPr>
        <p:txBody>
          <a:bodyPr>
            <a:normAutofit/>
          </a:bodyPr>
          <a:lstStyle/>
          <a:p>
            <a:r>
              <a:rPr lang="fr-FR" dirty="0"/>
              <a:t>Déclaration Balfour, 2/11/1917</a:t>
            </a:r>
          </a:p>
        </p:txBody>
      </p:sp>
      <p:sp>
        <p:nvSpPr>
          <p:cNvPr id="5" name="Rectangle 3"/>
          <p:cNvSpPr>
            <a:spLocks noChangeArrowheads="1"/>
          </p:cNvSpPr>
          <p:nvPr/>
        </p:nvSpPr>
        <p:spPr bwMode="auto">
          <a:xfrm>
            <a:off x="0" y="611396"/>
            <a:ext cx="91440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 Cher Lord Rothschild,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J'ai le plaisir de vous adresser, au nom du gouvernement de Sa Majesté, la déclaration ci-dessous de sympathie à l'adresse des </a:t>
            </a:r>
            <a:r>
              <a:rPr kumimoji="0" lang="fr-FR" sz="2400" b="0" i="0" u="none" strike="noStrike" cap="none" normalizeH="0" baseline="0" dirty="0">
                <a:ln>
                  <a:noFill/>
                </a:ln>
                <a:solidFill>
                  <a:schemeClr val="tx1"/>
                </a:solidFill>
                <a:effectLst/>
                <a:highlight>
                  <a:srgbClr val="FFFF00"/>
                </a:highlight>
                <a:latin typeface="Arial" charset="0"/>
                <a:cs typeface="Arial" charset="0"/>
              </a:rPr>
              <a:t>aspirations sionistes</a:t>
            </a:r>
            <a:r>
              <a:rPr kumimoji="0" lang="fr-FR" sz="2400" b="0" i="0" u="none" strike="noStrike" cap="none" normalizeH="0" baseline="0" dirty="0">
                <a:ln>
                  <a:noFill/>
                </a:ln>
                <a:solidFill>
                  <a:schemeClr val="tx1"/>
                </a:solidFill>
                <a:effectLst/>
                <a:latin typeface="Arial" charset="0"/>
                <a:cs typeface="Arial" charset="0"/>
              </a:rPr>
              <a:t>, déclaration soumise au Parlement et approuvée par lui.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1" u="none" strike="noStrike" cap="none" normalizeH="0" baseline="0" dirty="0">
                <a:ln>
                  <a:noFill/>
                </a:ln>
                <a:solidFill>
                  <a:schemeClr val="tx1"/>
                </a:solidFill>
                <a:effectLst/>
                <a:highlight>
                  <a:srgbClr val="FFFF00"/>
                </a:highlight>
                <a:latin typeface="Arial" charset="0"/>
                <a:cs typeface="Arial" charset="0"/>
              </a:rPr>
              <a:t>Le gouvernement de Sa Majesté envisage favorablement l'établissement en Palestine d'un foyer national pour le peuple juif, et emploiera tous ses efforts pour faciliter la réalisation de cet objectif, étant clairement entendu que rien ne sera fait qui puisse porter atteinte ni aux droits civils et religieux des collectivités non juives existant en Palestine, ni aux droits et au statut politique dont les Juifs jouissent dans tout autre pays.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Je vous serais reconnaissant de bien vouloir porter cette déclaration à la connaissance de la Fédération sioniste.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Arial" charset="0"/>
                <a:cs typeface="Arial" charset="0"/>
              </a:rPr>
              <a:t>Arthur James Balfour »</a:t>
            </a:r>
          </a:p>
        </p:txBody>
      </p:sp>
    </p:spTree>
    <p:extLst>
      <p:ext uri="{BB962C8B-B14F-4D97-AF65-F5344CB8AC3E}">
        <p14:creationId xmlns:p14="http://schemas.microsoft.com/office/powerpoint/2010/main" val="473890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fontScale="90000"/>
          </a:bodyPr>
          <a:lstStyle/>
          <a:p>
            <a:r>
              <a:rPr lang="fr-FR" dirty="0"/>
              <a:t>Questions de vocabulaire : ligne verte, ligne rouge, ligne bleue</a:t>
            </a:r>
          </a:p>
        </p:txBody>
      </p:sp>
      <p:sp>
        <p:nvSpPr>
          <p:cNvPr id="3" name="Espace réservé du contenu 2"/>
          <p:cNvSpPr>
            <a:spLocks noGrp="1"/>
          </p:cNvSpPr>
          <p:nvPr>
            <p:ph idx="1"/>
          </p:nvPr>
        </p:nvSpPr>
        <p:spPr>
          <a:xfrm>
            <a:off x="457200" y="1268760"/>
            <a:ext cx="8229600" cy="5257800"/>
          </a:xfrm>
        </p:spPr>
        <p:txBody>
          <a:bodyPr>
            <a:noAutofit/>
          </a:bodyPr>
          <a:lstStyle/>
          <a:p>
            <a:r>
              <a:rPr lang="fr-FR" sz="1600" b="1" dirty="0"/>
              <a:t>Ligne verte </a:t>
            </a:r>
            <a:r>
              <a:rPr lang="fr-FR" sz="1600" dirty="0"/>
              <a:t>: ligne de démarcation fixée par les accords d’armistice de 1949 au crayon vert sur une carte au 1/200 000</a:t>
            </a:r>
            <a:r>
              <a:rPr lang="fr-FR" sz="1600" baseline="30000" dirty="0"/>
              <a:t>e</a:t>
            </a:r>
            <a:r>
              <a:rPr lang="fr-FR" sz="1600" dirty="0"/>
              <a:t> par l’Israélien Moshe Dayan et le Jordanien Abdallah al-Tal, entre le Liban, l’Egypte, la Syrie et la Transjordanie. </a:t>
            </a:r>
          </a:p>
          <a:p>
            <a:r>
              <a:rPr lang="fr-FR" sz="1600" dirty="0"/>
              <a:t>La ligne verte court sur 350 km, divise Jérusalem en deux et sépare des villages arabes de leurs terres ; </a:t>
            </a:r>
          </a:p>
          <a:p>
            <a:r>
              <a:rPr lang="fr-FR" sz="1600" dirty="0"/>
              <a:t>deux </a:t>
            </a:r>
            <a:r>
              <a:rPr lang="fr-FR" sz="1600" b="1" dirty="0"/>
              <a:t>lignes rouges </a:t>
            </a:r>
            <a:r>
              <a:rPr lang="fr-FR" sz="1600" dirty="0"/>
              <a:t>délimitent sur la carte une zone tampon, dans laquelle la présence des armées israélienne et jordanienne est réduite. </a:t>
            </a:r>
          </a:p>
          <a:p>
            <a:r>
              <a:rPr lang="fr-FR" sz="1600" dirty="0"/>
              <a:t>En 1949, Israël considère la ligne verte comme sa frontière : clôtures, barbelés, mines et patrouilles militaires la matérialisent et rendent impossibles les passages ; des populations arabes sont déplacées, des kibboutzim sont implantés à proximité. </a:t>
            </a:r>
          </a:p>
          <a:p>
            <a:r>
              <a:rPr lang="fr-FR" sz="1600" dirty="0"/>
              <a:t>A Jérusalem, de 1949 à 1967, la ligne verte isole les deux parties de la ville pendant 18 ans </a:t>
            </a:r>
          </a:p>
          <a:p>
            <a:r>
              <a:rPr lang="fr-FR" sz="1600" dirty="0"/>
              <a:t>La guerre des Six Jours met fin à la ligne verte qui est démantelée et disparaît des cartes israéliennes, mais demeure comme limite administrative. Dans l’imaginaire israélien, la frontière est désormais au Jourdain. La ligne verte est aujourd’hui matériellement inexistante. </a:t>
            </a:r>
          </a:p>
          <a:p>
            <a:r>
              <a:rPr lang="fr-FR" sz="1600" dirty="0"/>
              <a:t>Pour les Palestiniens, la ligne verte limite les territoires occupés de Cisjordanie et pourrait constituer la frontière de l’Etat à venir. </a:t>
            </a:r>
          </a:p>
          <a:p>
            <a:endParaRPr lang="fr-FR" sz="1600" dirty="0"/>
          </a:p>
          <a:p>
            <a:r>
              <a:rPr lang="fr-FR" sz="1600" b="1" dirty="0"/>
              <a:t>Ligne bleue </a:t>
            </a:r>
            <a:r>
              <a:rPr lang="fr-FR" sz="1600" dirty="0"/>
              <a:t>: l’ONU a tracé le 7 juin 2000 la « ligne bleue » qui sépare Liban  et Israël après l’évacuation du Sud-Liban par les Israéliens. La ligne bleue n’est pas reconnue par le Liban comme étant sa frontière sud</a:t>
            </a:r>
          </a:p>
        </p:txBody>
      </p:sp>
    </p:spTree>
    <p:extLst>
      <p:ext uri="{BB962C8B-B14F-4D97-AF65-F5344CB8AC3E}">
        <p14:creationId xmlns:p14="http://schemas.microsoft.com/office/powerpoint/2010/main" val="3966066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282154"/>
          </a:xfrm>
        </p:spPr>
        <p:txBody>
          <a:bodyPr>
            <a:normAutofit fontScale="90000"/>
          </a:bodyPr>
          <a:lstStyle/>
          <a:p>
            <a:r>
              <a:rPr lang="fr-FR" dirty="0"/>
              <a:t>Questions de vocabulaire : </a:t>
            </a:r>
            <a:br>
              <a:rPr lang="fr-FR" dirty="0"/>
            </a:br>
            <a:r>
              <a:rPr lang="fr-FR" dirty="0"/>
              <a:t>barrière de sécurité, mur de séparation</a:t>
            </a:r>
          </a:p>
        </p:txBody>
      </p:sp>
      <p:sp>
        <p:nvSpPr>
          <p:cNvPr id="3" name="Espace réservé du contenu 2"/>
          <p:cNvSpPr>
            <a:spLocks noGrp="1"/>
          </p:cNvSpPr>
          <p:nvPr>
            <p:ph idx="1"/>
          </p:nvPr>
        </p:nvSpPr>
        <p:spPr/>
        <p:txBody>
          <a:bodyPr>
            <a:normAutofit fontScale="55000" lnSpcReduction="20000"/>
          </a:bodyPr>
          <a:lstStyle/>
          <a:p>
            <a:r>
              <a:rPr lang="fr-FR" dirty="0"/>
              <a:t>2000, initiatives locales et non gouvernementales, au nord de Tel-Aviv pour grillager et limiter les incursions de Palestiniens et les risques d’attentats </a:t>
            </a:r>
          </a:p>
          <a:p>
            <a:r>
              <a:rPr lang="fr-FR" dirty="0"/>
              <a:t>En 2002, Ariel Sharon affirme la nécessité de protéger les Israéliens des « intrusions de terroristes palestiniens ». Il lance un projet de construction d’une « barrière » longue de 700 km, dont la forme varie selon les lieux. Sur sa plus grande longueur, elle est constituée d’un grillage doté de dispositifs électroniques de détection, et de miradors fortifiés. A ses pieds côté israélien est installée une bande de sable meuble sur laquelle les empreintes de pas doivent être repérées, et d’une route militaire parcourue régulièrement par des patrouilles de gardes-frontières. Dans les zones urbanisées, la barrière prend la forme d’un mur et de miradors hauts d’environ 7 mètres, destinés à éviter les tirs du territoire palestinien. Côté israélien, un effort environnemental est fait, côté palestinien, les habitants font face à un mur de béton. </a:t>
            </a:r>
          </a:p>
          <a:p>
            <a:r>
              <a:rPr lang="fr-FR" dirty="0"/>
              <a:t>Mur de séparation pour les Palestiniens</a:t>
            </a:r>
          </a:p>
          <a:p>
            <a:pPr>
              <a:buFont typeface="Symbol"/>
              <a:buChar char="Þ"/>
            </a:pPr>
            <a:r>
              <a:rPr lang="fr-FR" dirty="0"/>
              <a:t>Matérialise une frontière non reconnue</a:t>
            </a:r>
          </a:p>
          <a:p>
            <a:pPr>
              <a:buFont typeface="Symbol"/>
              <a:buChar char="Þ"/>
            </a:pPr>
            <a:r>
              <a:rPr lang="fr-FR" dirty="0"/>
              <a:t>Signe la séparation entre les deux populations</a:t>
            </a:r>
          </a:p>
          <a:p>
            <a:pPr>
              <a:buFont typeface="Symbol"/>
              <a:buChar char="Þ"/>
            </a:pPr>
            <a:r>
              <a:rPr lang="fr-FR" dirty="0"/>
              <a:t>Lieu politique, lieu touristique</a:t>
            </a:r>
          </a:p>
        </p:txBody>
      </p:sp>
    </p:spTree>
    <p:extLst>
      <p:ext uri="{BB962C8B-B14F-4D97-AF65-F5344CB8AC3E}">
        <p14:creationId xmlns:p14="http://schemas.microsoft.com/office/powerpoint/2010/main" val="3946843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6126" y="160337"/>
            <a:ext cx="4587873" cy="259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The Div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769732"/>
            <a:ext cx="4576373" cy="265450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206" y="-291511"/>
            <a:ext cx="4863830" cy="6858000"/>
          </a:xfrm>
          <a:prstGeom prst="rect">
            <a:avLst/>
          </a:prstGeom>
        </p:spPr>
      </p:pic>
      <p:sp>
        <p:nvSpPr>
          <p:cNvPr id="3" name="Rectangle 2">
            <a:extLst>
              <a:ext uri="{FF2B5EF4-FFF2-40B4-BE49-F238E27FC236}">
                <a16:creationId xmlns:a16="http://schemas.microsoft.com/office/drawing/2014/main" id="{605BBF12-D638-481B-9861-7B7D8673C08E}"/>
              </a:ext>
            </a:extLst>
          </p:cNvPr>
          <p:cNvSpPr/>
          <p:nvPr/>
        </p:nvSpPr>
        <p:spPr>
          <a:xfrm>
            <a:off x="0" y="0"/>
            <a:ext cx="2555776"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La barrière</a:t>
            </a:r>
          </a:p>
          <a:p>
            <a:pPr algn="ctr"/>
            <a:r>
              <a:rPr lang="fr-FR" dirty="0">
                <a:solidFill>
                  <a:schemeClr val="tx1"/>
                </a:solidFill>
              </a:rPr>
              <a:t> et la ligne verte</a:t>
            </a:r>
          </a:p>
        </p:txBody>
      </p:sp>
    </p:spTree>
    <p:extLst>
      <p:ext uri="{BB962C8B-B14F-4D97-AF65-F5344CB8AC3E}">
        <p14:creationId xmlns:p14="http://schemas.microsoft.com/office/powerpoint/2010/main" val="2564465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5" y="116632"/>
            <a:ext cx="3068602" cy="4525963"/>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175" y="34280"/>
            <a:ext cx="5076825" cy="3810000"/>
          </a:xfrm>
          <a:prstGeom prst="rect">
            <a:avLst/>
          </a:prstGeom>
        </p:spPr>
      </p:pic>
    </p:spTree>
    <p:extLst>
      <p:ext uri="{BB962C8B-B14F-4D97-AF65-F5344CB8AC3E}">
        <p14:creationId xmlns:p14="http://schemas.microsoft.com/office/powerpoint/2010/main" val="1456880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3970784" cy="1228998"/>
          </a:xfrm>
        </p:spPr>
        <p:txBody>
          <a:bodyPr>
            <a:normAutofit fontScale="90000"/>
          </a:bodyPr>
          <a:lstStyle/>
          <a:p>
            <a:r>
              <a:rPr lang="fr-FR" dirty="0"/>
              <a:t>Questions de vocabulaire</a:t>
            </a:r>
          </a:p>
        </p:txBody>
      </p:sp>
      <p:sp>
        <p:nvSpPr>
          <p:cNvPr id="3" name="Espace réservé du contenu 2"/>
          <p:cNvSpPr>
            <a:spLocks noGrp="1"/>
          </p:cNvSpPr>
          <p:nvPr>
            <p:ph idx="1"/>
          </p:nvPr>
        </p:nvSpPr>
        <p:spPr/>
        <p:txBody>
          <a:bodyPr/>
          <a:lstStyle/>
          <a:p>
            <a:r>
              <a:rPr lang="fr-FR" dirty="0"/>
              <a:t>Résistance</a:t>
            </a:r>
          </a:p>
          <a:p>
            <a:r>
              <a:rPr lang="fr-FR" dirty="0"/>
              <a:t>Terrorisme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7" y="188640"/>
            <a:ext cx="5148064" cy="6500522"/>
          </a:xfrm>
          <a:prstGeom prst="rect">
            <a:avLst/>
          </a:prstGeom>
        </p:spPr>
      </p:pic>
    </p:spTree>
    <p:extLst>
      <p:ext uri="{BB962C8B-B14F-4D97-AF65-F5344CB8AC3E}">
        <p14:creationId xmlns:p14="http://schemas.microsoft.com/office/powerpoint/2010/main" val="269849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5257800"/>
          </a:xfrm>
        </p:spPr>
        <p:txBody>
          <a:bodyPr>
            <a:normAutofit fontScale="62500" lnSpcReduction="20000"/>
          </a:bodyPr>
          <a:lstStyle/>
          <a:p>
            <a:pPr marL="0" indent="0">
              <a:buNone/>
            </a:pPr>
            <a:r>
              <a:rPr lang="fr-FR" b="1" dirty="0"/>
              <a:t>Dès les origines</a:t>
            </a:r>
          </a:p>
          <a:p>
            <a:r>
              <a:rPr lang="fr-FR" b="1" dirty="0"/>
              <a:t>Sionistes généraux </a:t>
            </a:r>
            <a:r>
              <a:rPr lang="fr-FR" dirty="0"/>
              <a:t>: Theodor Herzl, Haïm Weismann. Libéral ; action diplomatique internationale</a:t>
            </a:r>
          </a:p>
          <a:p>
            <a:r>
              <a:rPr lang="fr-FR" b="1" dirty="0"/>
              <a:t>Sionistes travaillistes </a:t>
            </a:r>
            <a:r>
              <a:rPr lang="fr-FR" dirty="0"/>
              <a:t>: les </a:t>
            </a:r>
            <a:r>
              <a:rPr lang="fr-FR" i="1" dirty="0"/>
              <a:t>Travailleurs de Sion</a:t>
            </a:r>
            <a:r>
              <a:rPr lang="fr-FR" dirty="0"/>
              <a:t> (</a:t>
            </a:r>
            <a:r>
              <a:rPr lang="fr-FR" i="1" dirty="0" err="1"/>
              <a:t>Poale</a:t>
            </a:r>
            <a:r>
              <a:rPr lang="fr-FR" i="1" dirty="0"/>
              <a:t> Zion, </a:t>
            </a:r>
            <a:r>
              <a:rPr lang="fr-FR" dirty="0"/>
              <a:t>David Ben Gourion. Fortement présent dans le mouvement des Kibboutzim</a:t>
            </a:r>
          </a:p>
          <a:p>
            <a:pPr marL="0" indent="0">
              <a:buNone/>
            </a:pPr>
            <a:r>
              <a:rPr lang="fr-FR" b="1" dirty="0"/>
              <a:t>1925</a:t>
            </a:r>
          </a:p>
          <a:p>
            <a:r>
              <a:rPr lang="fr-FR" dirty="0"/>
              <a:t>Sionistes révisionnistes. Wladimir </a:t>
            </a:r>
            <a:r>
              <a:rPr lang="fr-FR" dirty="0" err="1"/>
              <a:t>Jabotinsky</a:t>
            </a:r>
            <a:r>
              <a:rPr lang="fr-FR" dirty="0"/>
              <a:t> : pour la création d’un Etat juif sur les deux rives du Jourdain et la  constitution d’une Légion juive. Le conflit avec le nationalisme arabe est inévitable. </a:t>
            </a:r>
          </a:p>
          <a:p>
            <a:pPr marL="0" indent="0">
              <a:buNone/>
            </a:pPr>
            <a:r>
              <a:rPr lang="fr-FR" b="1" dirty="0"/>
              <a:t>Après 1967</a:t>
            </a:r>
          </a:p>
          <a:p>
            <a:r>
              <a:rPr lang="fr-FR" b="1" dirty="0"/>
              <a:t>Sionisme religieux </a:t>
            </a:r>
            <a:r>
              <a:rPr lang="fr-FR" dirty="0"/>
              <a:t>: concilier la réalisation du sionisme avec les principaux fondements de la Torah</a:t>
            </a:r>
          </a:p>
          <a:p>
            <a:r>
              <a:rPr lang="fr-FR" b="1" dirty="0"/>
              <a:t>Néo-sionisme</a:t>
            </a:r>
            <a:r>
              <a:rPr lang="fr-FR" dirty="0"/>
              <a:t>, ou </a:t>
            </a:r>
            <a:r>
              <a:rPr lang="fr-FR" b="1" dirty="0"/>
              <a:t>sionisme nationaliste </a:t>
            </a:r>
            <a:r>
              <a:rPr lang="fr-FR" dirty="0"/>
              <a:t>: annexion Samarie Judée</a:t>
            </a:r>
          </a:p>
          <a:p>
            <a:endParaRPr lang="fr-FR" dirty="0"/>
          </a:p>
          <a:p>
            <a:pPr marL="0" indent="0">
              <a:buNone/>
            </a:pPr>
            <a:r>
              <a:rPr lang="fr-FR" dirty="0"/>
              <a:t>Et des juifs religieux sont </a:t>
            </a:r>
            <a:r>
              <a:rPr lang="fr-FR" b="1" dirty="0"/>
              <a:t>antisionistes</a:t>
            </a:r>
            <a:r>
              <a:rPr lang="fr-FR" dirty="0"/>
              <a:t> : mouvement des </a:t>
            </a:r>
            <a:r>
              <a:rPr lang="fr-FR" dirty="0" err="1"/>
              <a:t>Haredim</a:t>
            </a:r>
            <a:r>
              <a:rPr lang="fr-FR" dirty="0"/>
              <a:t>, hommes en noir. Israël est impie, sa création doit être œuvre divine et pas des hommes. Israël doit être démantelée, un Etat palestinien doit voir le jour.</a:t>
            </a:r>
          </a:p>
        </p:txBody>
      </p:sp>
      <p:sp>
        <p:nvSpPr>
          <p:cNvPr id="4" name="Titre 1"/>
          <p:cNvSpPr>
            <a:spLocks noGrp="1"/>
          </p:cNvSpPr>
          <p:nvPr>
            <p:ph type="title"/>
          </p:nvPr>
        </p:nvSpPr>
        <p:spPr/>
        <p:txBody>
          <a:bodyPr>
            <a:normAutofit fontScale="90000"/>
          </a:bodyPr>
          <a:lstStyle/>
          <a:p>
            <a:r>
              <a:rPr lang="fr-FR" dirty="0"/>
              <a:t>Questions de vocabulaire</a:t>
            </a:r>
            <a:br>
              <a:rPr lang="fr-FR" dirty="0"/>
            </a:br>
            <a:r>
              <a:rPr lang="fr-FR" dirty="0"/>
              <a:t>mouvement sioniste divisé</a:t>
            </a:r>
          </a:p>
        </p:txBody>
      </p:sp>
    </p:spTree>
    <p:extLst>
      <p:ext uri="{BB962C8B-B14F-4D97-AF65-F5344CB8AC3E}">
        <p14:creationId xmlns:p14="http://schemas.microsoft.com/office/powerpoint/2010/main" val="247629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lstStyle/>
          <a:p>
            <a:r>
              <a:rPr lang="fr-FR" dirty="0"/>
              <a:t>Questions de vocabulaire</a:t>
            </a:r>
          </a:p>
        </p:txBody>
      </p:sp>
      <p:sp>
        <p:nvSpPr>
          <p:cNvPr id="3" name="Espace réservé du contenu 2"/>
          <p:cNvSpPr>
            <a:spLocks noGrp="1"/>
          </p:cNvSpPr>
          <p:nvPr>
            <p:ph idx="1"/>
          </p:nvPr>
        </p:nvSpPr>
        <p:spPr>
          <a:xfrm>
            <a:off x="457200" y="692696"/>
            <a:ext cx="8229600" cy="6165304"/>
          </a:xfrm>
        </p:spPr>
        <p:txBody>
          <a:bodyPr>
            <a:normAutofit fontScale="25000" lnSpcReduction="20000"/>
          </a:bodyPr>
          <a:lstStyle/>
          <a:p>
            <a:pPr marL="0" indent="0" algn="ctr">
              <a:buNone/>
            </a:pPr>
            <a:r>
              <a:rPr lang="fr-FR" sz="5600" dirty="0"/>
              <a:t>Juifs laïcs, libéraux, </a:t>
            </a:r>
            <a:r>
              <a:rPr lang="fr-FR" sz="5600" dirty="0" err="1"/>
              <a:t>massorti</a:t>
            </a:r>
            <a:r>
              <a:rPr lang="fr-FR" sz="5600" dirty="0"/>
              <a:t>, orthodoxes, ultra-orthodoxes</a:t>
            </a:r>
          </a:p>
          <a:p>
            <a:pPr marL="0" indent="0">
              <a:buNone/>
            </a:pPr>
            <a:endParaRPr lang="fr-FR" sz="5600" dirty="0"/>
          </a:p>
          <a:p>
            <a:pPr marL="0" indent="0">
              <a:buNone/>
            </a:pPr>
            <a:r>
              <a:rPr lang="fr-FR" sz="5600" dirty="0"/>
              <a:t>1. Juifs laïcs</a:t>
            </a:r>
          </a:p>
          <a:p>
            <a:r>
              <a:rPr lang="fr-FR" sz="5600" dirty="0"/>
              <a:t>approche humaniste de la religion, de la culture et de l’histoire juives, sans référence en la croyance en Dieu, à une pratique religieuse.</a:t>
            </a:r>
          </a:p>
          <a:p>
            <a:r>
              <a:rPr lang="fr-FR" sz="5600" dirty="0"/>
              <a:t>Attachement à une conception plurielle du judaïsme : refus d’un monopole religieux sur l’identité juive, les textes sacrés et les traditions.</a:t>
            </a:r>
          </a:p>
          <a:p>
            <a:r>
              <a:rPr lang="fr-FR" sz="5600" dirty="0"/>
              <a:t>Figures tutélaires : Moïse </a:t>
            </a:r>
            <a:r>
              <a:rPr lang="fr-FR" sz="5600" dirty="0" err="1"/>
              <a:t>Mendelsohn</a:t>
            </a:r>
            <a:r>
              <a:rPr lang="fr-FR" sz="5600" dirty="0"/>
              <a:t>, Sigmund Freud</a:t>
            </a:r>
          </a:p>
          <a:p>
            <a:r>
              <a:rPr lang="fr-FR" sz="5600" dirty="0"/>
              <a:t>Sites : </a:t>
            </a:r>
            <a:r>
              <a:rPr lang="fr-FR" sz="5600" dirty="0">
                <a:hlinkClick r:id="rId2"/>
              </a:rPr>
              <a:t>www.bernardlazare.org</a:t>
            </a:r>
            <a:r>
              <a:rPr lang="fr-FR" sz="5600" dirty="0"/>
              <a:t> // </a:t>
            </a:r>
            <a:r>
              <a:rPr lang="fr-FR" sz="5600" dirty="0">
                <a:hlinkClick r:id="rId3"/>
              </a:rPr>
              <a:t>www.ifshj.org</a:t>
            </a:r>
            <a:endParaRPr lang="fr-FR" sz="5600" dirty="0"/>
          </a:p>
          <a:p>
            <a:endParaRPr lang="fr-FR" sz="5600" dirty="0"/>
          </a:p>
          <a:p>
            <a:pPr marL="0" indent="0">
              <a:buNone/>
            </a:pPr>
            <a:r>
              <a:rPr lang="fr-FR" sz="5600" dirty="0"/>
              <a:t>2.   Juifs Libéraux</a:t>
            </a:r>
          </a:p>
          <a:p>
            <a:r>
              <a:rPr lang="fr-FR" sz="5600" dirty="0"/>
              <a:t>Emancipation des juifs, dans la philosophie des Lumières. Pour réformer les offices : utilisation de la langue vernaculaire</a:t>
            </a:r>
          </a:p>
          <a:p>
            <a:r>
              <a:rPr lang="fr-FR" sz="5600" dirty="0"/>
              <a:t>La loi écrite évolue ; réinterprétation permanente des textes en fonction du contexte ; étude critique de la religion et de la pratique. Ethique &gt; loi rabbinique  ; autonomie individuelle </a:t>
            </a:r>
          </a:p>
          <a:p>
            <a:r>
              <a:rPr lang="fr-FR" sz="5600" dirty="0"/>
              <a:t>Egalité entre les hommes et femmes ; femmes rabbins (Delphine </a:t>
            </a:r>
            <a:r>
              <a:rPr lang="fr-FR" sz="5600" dirty="0" err="1"/>
              <a:t>Horvilleur</a:t>
            </a:r>
            <a:r>
              <a:rPr lang="fr-FR" sz="5600" dirty="0"/>
              <a:t>) ; pas de </a:t>
            </a:r>
            <a:r>
              <a:rPr lang="fr-FR" sz="5600" dirty="0" err="1"/>
              <a:t>matri-linéarité</a:t>
            </a:r>
            <a:r>
              <a:rPr lang="fr-FR" sz="5600" dirty="0"/>
              <a:t> ; enfants issus de mariage mixtes sont juifs si éducation religieuse</a:t>
            </a:r>
          </a:p>
          <a:p>
            <a:r>
              <a:rPr lang="fr-FR" sz="5600" dirty="0"/>
              <a:t>Dates : 1818, premier temple à Hambourg ; 1907, 1</a:t>
            </a:r>
            <a:r>
              <a:rPr lang="fr-FR" sz="5600" baseline="30000" dirty="0"/>
              <a:t>re</a:t>
            </a:r>
            <a:r>
              <a:rPr lang="fr-FR" sz="5600" dirty="0"/>
              <a:t> synagogue libérale à Paris, rue Copernic</a:t>
            </a:r>
          </a:p>
          <a:p>
            <a:r>
              <a:rPr lang="fr-FR" sz="5600" dirty="0"/>
              <a:t>Sites : </a:t>
            </a:r>
            <a:r>
              <a:rPr lang="fr-FR" sz="5600" dirty="0">
                <a:hlinkClick r:id="rId4"/>
              </a:rPr>
              <a:t>www.wupj.org</a:t>
            </a:r>
            <a:r>
              <a:rPr lang="fr-FR" sz="5600" dirty="0"/>
              <a:t> // </a:t>
            </a:r>
            <a:r>
              <a:rPr lang="fr-FR" sz="5600" dirty="0">
                <a:hlinkClick r:id="rId5"/>
              </a:rPr>
              <a:t>www.reformjudaism.org</a:t>
            </a:r>
            <a:r>
              <a:rPr lang="fr-FR" sz="5600" dirty="0"/>
              <a:t> // </a:t>
            </a:r>
            <a:r>
              <a:rPr lang="fr-FR" sz="5600" dirty="0">
                <a:hlinkClick r:id="rId6"/>
              </a:rPr>
              <a:t>www.liberaljudaism.org</a:t>
            </a:r>
            <a:endParaRPr lang="fr-FR" sz="5600" dirty="0"/>
          </a:p>
          <a:p>
            <a:pPr marL="514350" indent="-514350">
              <a:buFont typeface="+mj-lt"/>
              <a:buAutoNum type="arabicPeriod"/>
            </a:pPr>
            <a:endParaRPr lang="fr-FR" sz="5600" dirty="0"/>
          </a:p>
          <a:p>
            <a:pPr marL="0" indent="0">
              <a:buNone/>
            </a:pPr>
            <a:r>
              <a:rPr lang="fr-FR" sz="5600" dirty="0"/>
              <a:t>3. Juifs </a:t>
            </a:r>
            <a:r>
              <a:rPr lang="fr-FR" sz="5600" dirty="0" err="1"/>
              <a:t>Massorti</a:t>
            </a:r>
            <a:endParaRPr lang="fr-FR" sz="5600" dirty="0"/>
          </a:p>
          <a:p>
            <a:r>
              <a:rPr lang="fr-FR" sz="5600" dirty="0"/>
              <a:t>Concilier judaïsme et modernité.</a:t>
            </a:r>
          </a:p>
          <a:p>
            <a:r>
              <a:rPr lang="fr-FR" sz="5600" dirty="0"/>
              <a:t>Judaïsme = mode de vie dicté par la foi en Dieu, fondé sur la sacralité de la Tora et le débat talmudique. Convivialité avec des non-juifs, mais refus de l’assimilation. Promotion du dialogue inter-religieux ; Sionisme.</a:t>
            </a:r>
          </a:p>
          <a:p>
            <a:r>
              <a:rPr lang="fr-FR" sz="5600" dirty="0"/>
              <a:t>Egalité entre hommes et femmes</a:t>
            </a:r>
          </a:p>
          <a:p>
            <a:r>
              <a:rPr lang="fr-FR" sz="5600" dirty="0"/>
              <a:t>Méthodes scientifiques d’études de la Tora ; règle de la matrilinéarité, et conversion selon les principes de la Halakha</a:t>
            </a:r>
          </a:p>
          <a:p>
            <a:r>
              <a:rPr lang="fr-FR" sz="5600" dirty="0"/>
              <a:t>Figures tutélaires : </a:t>
            </a:r>
            <a:r>
              <a:rPr lang="fr-FR" sz="5600" dirty="0" err="1"/>
              <a:t>Zaccharias</a:t>
            </a:r>
            <a:r>
              <a:rPr lang="fr-FR" sz="5600" dirty="0"/>
              <a:t> </a:t>
            </a:r>
            <a:r>
              <a:rPr lang="fr-FR" sz="5600" dirty="0" err="1"/>
              <a:t>Frankel</a:t>
            </a:r>
            <a:endParaRPr lang="fr-FR" sz="5600" dirty="0"/>
          </a:p>
          <a:p>
            <a:r>
              <a:rPr lang="fr-FR" sz="5600" dirty="0"/>
              <a:t>Sites : www/massorti.com</a:t>
            </a:r>
          </a:p>
          <a:p>
            <a:pPr marL="0" indent="0">
              <a:buNone/>
            </a:pPr>
            <a:endParaRPr lang="fr-FR" dirty="0"/>
          </a:p>
          <a:p>
            <a:pPr marL="0" indent="0">
              <a:buNone/>
            </a:pPr>
            <a:endParaRPr lang="fr-FR" dirty="0"/>
          </a:p>
          <a:p>
            <a:endParaRPr lang="fr-FR" dirty="0"/>
          </a:p>
        </p:txBody>
      </p:sp>
    </p:spTree>
    <p:extLst>
      <p:ext uri="{BB962C8B-B14F-4D97-AF65-F5344CB8AC3E}">
        <p14:creationId xmlns:p14="http://schemas.microsoft.com/office/powerpoint/2010/main" val="3981691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6454" y="0"/>
            <a:ext cx="8229600" cy="1143000"/>
          </a:xfrm>
        </p:spPr>
        <p:txBody>
          <a:bodyPr/>
          <a:lstStyle/>
          <a:p>
            <a:r>
              <a:rPr lang="fr-FR" dirty="0"/>
              <a:t>Questions de vocabulaire</a:t>
            </a:r>
          </a:p>
        </p:txBody>
      </p:sp>
      <p:sp>
        <p:nvSpPr>
          <p:cNvPr id="3" name="Espace réservé du contenu 2"/>
          <p:cNvSpPr>
            <a:spLocks noGrp="1"/>
          </p:cNvSpPr>
          <p:nvPr>
            <p:ph idx="1"/>
          </p:nvPr>
        </p:nvSpPr>
        <p:spPr>
          <a:xfrm>
            <a:off x="457200" y="908720"/>
            <a:ext cx="8229600" cy="5832648"/>
          </a:xfrm>
        </p:spPr>
        <p:txBody>
          <a:bodyPr>
            <a:normAutofit fontScale="55000" lnSpcReduction="20000"/>
          </a:bodyPr>
          <a:lstStyle/>
          <a:p>
            <a:pPr marL="0" indent="0" algn="ctr">
              <a:buNone/>
            </a:pPr>
            <a:r>
              <a:rPr lang="fr-FR" dirty="0"/>
              <a:t>Juifs laïcs, libéraux, </a:t>
            </a:r>
            <a:r>
              <a:rPr lang="fr-FR" dirty="0" err="1"/>
              <a:t>massorti</a:t>
            </a:r>
            <a:r>
              <a:rPr lang="fr-FR" dirty="0"/>
              <a:t>, orthodoxes, ultra-orthodoxes</a:t>
            </a:r>
          </a:p>
          <a:p>
            <a:pPr marL="0" indent="0">
              <a:buNone/>
            </a:pPr>
            <a:endParaRPr lang="fr-FR" dirty="0"/>
          </a:p>
          <a:p>
            <a:pPr marL="0" indent="0">
              <a:buNone/>
            </a:pPr>
            <a:endParaRPr lang="fr-FR" dirty="0"/>
          </a:p>
          <a:p>
            <a:pPr marL="0" indent="0">
              <a:buNone/>
            </a:pPr>
            <a:r>
              <a:rPr lang="fr-FR" dirty="0"/>
              <a:t>4. Juifs  orthodoxes</a:t>
            </a:r>
          </a:p>
          <a:p>
            <a:r>
              <a:rPr lang="fr-FR" dirty="0"/>
              <a:t>En France, dirigent le Consistoire</a:t>
            </a:r>
          </a:p>
          <a:p>
            <a:r>
              <a:rPr lang="fr-FR" dirty="0"/>
              <a:t>Réaction au judaïsme libéral et à l’assimilation des juifs</a:t>
            </a:r>
          </a:p>
          <a:p>
            <a:r>
              <a:rPr lang="fr-FR" dirty="0"/>
              <a:t>Acceptation de la modernité (Torah et sciences).</a:t>
            </a:r>
          </a:p>
          <a:p>
            <a:r>
              <a:rPr lang="fr-FR" dirty="0"/>
              <a:t>La Torah est présente à tous les moments de la vie ; la Halakha est contraignante. Tension entre la Halakha et la modernité (inégalité hommes – femmes). </a:t>
            </a:r>
          </a:p>
          <a:p>
            <a:r>
              <a:rPr lang="fr-FR" dirty="0"/>
              <a:t>Sites : </a:t>
            </a:r>
            <a:r>
              <a:rPr lang="fr-FR" dirty="0">
                <a:hlinkClick r:id="rId2"/>
              </a:rPr>
              <a:t>www.modernorthodox.fr</a:t>
            </a:r>
            <a:endParaRPr lang="fr-FR" dirty="0"/>
          </a:p>
          <a:p>
            <a:endParaRPr lang="fr-FR" dirty="0"/>
          </a:p>
          <a:p>
            <a:pPr marL="0" indent="0">
              <a:buNone/>
            </a:pPr>
            <a:r>
              <a:rPr lang="fr-FR" dirty="0"/>
              <a:t>5. Juifs  ultra orthodoxes </a:t>
            </a:r>
            <a:r>
              <a:rPr lang="fr-FR" dirty="0" err="1"/>
              <a:t>Haredim</a:t>
            </a:r>
            <a:endParaRPr lang="fr-FR" dirty="0"/>
          </a:p>
          <a:p>
            <a:r>
              <a:rPr lang="fr-FR" dirty="0"/>
              <a:t>Contre le judaïsme réformé, la modernisation, l’orthodoxie se pose en gardien des traditions ; ils se coupent du monde pour vivre dans la Halakha, sans tenir compte du monde.</a:t>
            </a:r>
          </a:p>
          <a:p>
            <a:r>
              <a:rPr lang="fr-FR" dirty="0"/>
              <a:t>Connaissance de la Torah et respect des Sages : toute action est gouvernée par les textes sacrés ; rejet de la modernité (net, TV, théorie de l’évolution…). La Torah est la source de la Loi ; refus de l’Etat juif, impie. Le rabbin est un guide quotidien.</a:t>
            </a:r>
          </a:p>
          <a:p>
            <a:r>
              <a:rPr lang="fr-FR" dirty="0"/>
              <a:t>Étude : Ilan </a:t>
            </a:r>
            <a:r>
              <a:rPr lang="fr-FR" dirty="0" err="1"/>
              <a:t>Greillsamer</a:t>
            </a:r>
            <a:r>
              <a:rPr lang="fr-FR" dirty="0"/>
              <a:t>, </a:t>
            </a:r>
            <a:r>
              <a:rPr lang="fr-FR" i="1" dirty="0"/>
              <a:t>Les hommes en noir</a:t>
            </a:r>
            <a:r>
              <a:rPr lang="fr-FR" dirty="0"/>
              <a:t>, 1991</a:t>
            </a:r>
          </a:p>
          <a:p>
            <a:r>
              <a:rPr lang="fr-FR" dirty="0"/>
              <a:t>Site : </a:t>
            </a:r>
            <a:r>
              <a:rPr lang="fr-FR" dirty="0">
                <a:hlinkClick r:id="rId3"/>
              </a:rPr>
              <a:t>www.leava.fr</a:t>
            </a:r>
            <a:r>
              <a:rPr lang="fr-FR" dirty="0"/>
              <a:t> </a:t>
            </a:r>
          </a:p>
          <a:p>
            <a:pPr marL="0" indent="0">
              <a:buNone/>
            </a:pPr>
            <a:endParaRPr lang="fr-FR" dirty="0"/>
          </a:p>
          <a:p>
            <a:pPr>
              <a:buFont typeface="Symbol" panose="05050102010706020507" pitchFamily="18" charset="2"/>
              <a:buChar char="Þ"/>
            </a:pPr>
            <a:r>
              <a:rPr lang="fr-FR" dirty="0"/>
              <a:t>Divisions</a:t>
            </a:r>
          </a:p>
          <a:p>
            <a:pPr>
              <a:buFont typeface="Symbol" panose="05050102010706020507" pitchFamily="18" charset="2"/>
              <a:buChar char="Þ"/>
            </a:pPr>
            <a:endParaRPr lang="fr-FR" dirty="0"/>
          </a:p>
          <a:p>
            <a:endParaRPr lang="fr-FR" dirty="0"/>
          </a:p>
        </p:txBody>
      </p:sp>
    </p:spTree>
    <p:extLst>
      <p:ext uri="{BB962C8B-B14F-4D97-AF65-F5344CB8AC3E}">
        <p14:creationId xmlns:p14="http://schemas.microsoft.com/office/powerpoint/2010/main" val="348460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520" y="116632"/>
            <a:ext cx="3744416" cy="808341"/>
          </a:xfrm>
        </p:spPr>
        <p:txBody>
          <a:bodyPr>
            <a:noAutofit/>
          </a:bodyPr>
          <a:lstStyle/>
          <a:p>
            <a:r>
              <a:rPr lang="fr-FR" sz="3200" dirty="0"/>
              <a:t>Questions de vocabulaire</a:t>
            </a:r>
          </a:p>
        </p:txBody>
      </p:sp>
      <p:sp>
        <p:nvSpPr>
          <p:cNvPr id="3" name="Espace réservé du contenu 2"/>
          <p:cNvSpPr>
            <a:spLocks noGrp="1"/>
          </p:cNvSpPr>
          <p:nvPr>
            <p:ph idx="1"/>
          </p:nvPr>
        </p:nvSpPr>
        <p:spPr>
          <a:xfrm>
            <a:off x="-396552" y="5877271"/>
            <a:ext cx="3960440" cy="864096"/>
          </a:xfrm>
        </p:spPr>
        <p:txBody>
          <a:bodyPr>
            <a:normAutofit fontScale="85000" lnSpcReduction="10000"/>
          </a:bodyPr>
          <a:lstStyle/>
          <a:p>
            <a:r>
              <a:rPr lang="fr-FR" dirty="0"/>
              <a:t>Province de Judée : Galilée, Samarie, Judée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560" y="0"/>
            <a:ext cx="4503343"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4973"/>
            <a:ext cx="3635896" cy="5008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4506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6218</TotalTime>
  <Words>4061</Words>
  <Application>Microsoft Office PowerPoint</Application>
  <PresentationFormat>Affichage à l'écran (4:3)</PresentationFormat>
  <Paragraphs>376</Paragraphs>
  <Slides>54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54</vt:i4>
      </vt:variant>
    </vt:vector>
  </HeadingPairs>
  <TitlesOfParts>
    <vt:vector size="58" baseType="lpstr">
      <vt:lpstr>Arial</vt:lpstr>
      <vt:lpstr>Calibri</vt:lpstr>
      <vt:lpstr>Symbol</vt:lpstr>
      <vt:lpstr>Thème Office</vt:lpstr>
      <vt:lpstr>Israël - Palestine</vt:lpstr>
      <vt:lpstr>Où tout à commencé</vt:lpstr>
      <vt:lpstr>Mont Morah, ou Mont Sion - Jérusalem</vt:lpstr>
      <vt:lpstr>Questions de vocabulaire</vt:lpstr>
      <vt:lpstr>Déclaration Balfour, 2/11/1917</vt:lpstr>
      <vt:lpstr>Questions de vocabulaire mouvement sioniste divisé</vt:lpstr>
      <vt:lpstr>Questions de vocabulaire</vt:lpstr>
      <vt:lpstr>Questions de vocabulaire</vt:lpstr>
      <vt:lpstr>Questions de vocabulaire</vt:lpstr>
      <vt:lpstr>Province romaine </vt:lpstr>
      <vt:lpstr>Questions de vocabulaire : Mont du Temple, Esplanade des Mosquées</vt:lpstr>
      <vt:lpstr>Reconstitution 2nd Temple, détruit en 70 par Titus</vt:lpstr>
      <vt:lpstr>Esplanade  des mosquées</vt:lpstr>
      <vt:lpstr>Kotel, Mur occidental (Western wall),  mur des lamentations, mur du Bouraq</vt:lpstr>
      <vt:lpstr>La présence juive en Israël, vers 1880 – 1947   Achats de terres  et installation de migrants</vt:lpstr>
      <vt:lpstr>Présentation PowerPoint</vt:lpstr>
      <vt:lpstr>La naissance d’un Etat qui fait débat</vt:lpstr>
      <vt:lpstr>Plan de partage ONU du 29/11/1947 résolution 181</vt:lpstr>
      <vt:lpstr>Plan de partage ONU de 1947</vt:lpstr>
      <vt:lpstr>Premières guerres arabo-israéliennes 1948 - 1949</vt:lpstr>
      <vt:lpstr>Ben Gourion proclame la naissance de l’Etat d’Israël, le 14 mai 1948</vt:lpstr>
      <vt:lpstr>La guerre des Six jours</vt:lpstr>
      <vt:lpstr>Questions de vocabulaire :  résolution 242 en 1967</vt:lpstr>
      <vt:lpstr>La guerre de Kippour</vt:lpstr>
      <vt:lpstr>Questions de vocabulaire Diaspora palestinienne</vt:lpstr>
      <vt:lpstr>Questions de vocabulaire</vt:lpstr>
      <vt:lpstr>Gaza</vt:lpstr>
      <vt:lpstr>Questions de vocabulaire</vt:lpstr>
      <vt:lpstr>Questions de vocabulaire</vt:lpstr>
      <vt:lpstr>Questions de vocabulaire</vt:lpstr>
      <vt:lpstr>Questions de vocabulaire : les organisations palestiniennes nationales et laïques</vt:lpstr>
      <vt:lpstr>Questions de vocabulaire : les organisations palestiniennes religieuses</vt:lpstr>
      <vt:lpstr>Modes d’actions</vt:lpstr>
      <vt:lpstr>Présentation PowerPoint</vt:lpstr>
      <vt:lpstr>Charte de l’OLP</vt:lpstr>
      <vt:lpstr>Gouvernements arabes et organisations palestiniennes</vt:lpstr>
      <vt:lpstr>Questions de vocabulaire : l’OLP</vt:lpstr>
      <vt:lpstr>Questions de vocabulaire</vt:lpstr>
      <vt:lpstr>Les implantations / colonies</vt:lpstr>
      <vt:lpstr>Questions de vocabulaire</vt:lpstr>
      <vt:lpstr>Questions de vocabulaire</vt:lpstr>
      <vt:lpstr>Charte du Hamas</vt:lpstr>
      <vt:lpstr>Intifadas = révoltes</vt:lpstr>
      <vt:lpstr>Les Accords d’Oslo (1991-1994)</vt:lpstr>
      <vt:lpstr>Accords d’Oslo II (1995)</vt:lpstr>
      <vt:lpstr>Cisjordanie – Gaza, deux trajectoires</vt:lpstr>
      <vt:lpstr>Gaza</vt:lpstr>
      <vt:lpstr>Accords d’Abraham 2020 et 2021</vt:lpstr>
      <vt:lpstr>Loi fondamentale du 19 juillet 2018</vt:lpstr>
      <vt:lpstr>Questions de vocabulaire : ligne verte, ligne rouge, ligne bleue</vt:lpstr>
      <vt:lpstr>Questions de vocabulaire :  barrière de sécurité, mur de séparation</vt:lpstr>
      <vt:lpstr>Présentation PowerPoint</vt:lpstr>
      <vt:lpstr>Présentation PowerPoint</vt:lpstr>
      <vt:lpstr>Questions de vocabulaire</vt:lpstr>
    </vt:vector>
  </TitlesOfParts>
  <Company>UCP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Israël - Palestine</dc:title>
  <dc:creator>lescure</dc:creator>
  <cp:lastModifiedBy>Peggy Legrand</cp:lastModifiedBy>
  <cp:revision>69</cp:revision>
  <dcterms:created xsi:type="dcterms:W3CDTF">2019-01-03T08:56:17Z</dcterms:created>
  <dcterms:modified xsi:type="dcterms:W3CDTF">2023-11-14T16:06:58Z</dcterms:modified>
</cp:coreProperties>
</file>